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58" r:id="rId5"/>
    <p:sldId id="423" r:id="rId6"/>
    <p:sldId id="439" r:id="rId7"/>
    <p:sldId id="457" r:id="rId8"/>
    <p:sldId id="376" r:id="rId9"/>
    <p:sldId id="442" r:id="rId10"/>
    <p:sldId id="402" r:id="rId11"/>
    <p:sldId id="456" r:id="rId12"/>
    <p:sldId id="410" r:id="rId13"/>
    <p:sldId id="409" r:id="rId14"/>
    <p:sldId id="455" r:id="rId15"/>
    <p:sldId id="411" r:id="rId16"/>
    <p:sldId id="446" r:id="rId17"/>
    <p:sldId id="447" r:id="rId18"/>
    <p:sldId id="448" r:id="rId19"/>
    <p:sldId id="449" r:id="rId20"/>
    <p:sldId id="450" r:id="rId21"/>
    <p:sldId id="452" r:id="rId22"/>
    <p:sldId id="453" r:id="rId23"/>
    <p:sldId id="454" r:id="rId24"/>
    <p:sldId id="459" r:id="rId25"/>
    <p:sldId id="460" r:id="rId26"/>
    <p:sldId id="283"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4E84170-8220-407B-8259-1EE57D4629F0}">
          <p14:sldIdLst>
            <p14:sldId id="256"/>
            <p14:sldId id="458"/>
            <p14:sldId id="423"/>
            <p14:sldId id="439"/>
          </p14:sldIdLst>
        </p14:section>
        <p14:section name="无标题节" id="{DE705719-E0EB-41A6-B176-5B099E0D91EF}">
          <p14:sldIdLst>
            <p14:sldId id="457"/>
            <p14:sldId id="376"/>
            <p14:sldId id="442"/>
            <p14:sldId id="402"/>
            <p14:sldId id="456"/>
            <p14:sldId id="410"/>
            <p14:sldId id="409"/>
            <p14:sldId id="455"/>
            <p14:sldId id="411"/>
            <p14:sldId id="446"/>
            <p14:sldId id="447"/>
            <p14:sldId id="448"/>
            <p14:sldId id="449"/>
            <p14:sldId id="450"/>
            <p14:sldId id="452"/>
            <p14:sldId id="453"/>
            <p14:sldId id="454"/>
            <p14:sldId id="459"/>
            <p14:sldId id="460"/>
          </p14:sldIdLst>
        </p14:section>
        <p14:section name="无标题节" id="{5B692116-D3D0-4C6D-8C14-51443C61BA45}">
          <p14:sldIdLst>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7C3"/>
    <a:srgbClr val="B92507"/>
    <a:srgbClr val="F6F6F6"/>
    <a:srgbClr val="E6E6E6"/>
    <a:srgbClr val="F3E8E7"/>
    <a:srgbClr val="0070C0"/>
    <a:srgbClr val="A6A6A6"/>
    <a:srgbClr val="F5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6047" autoAdjust="0"/>
  </p:normalViewPr>
  <p:slideViewPr>
    <p:cSldViewPr snapToGrid="0">
      <p:cViewPr varScale="1">
        <p:scale>
          <a:sx n="62" d="100"/>
          <a:sy n="62" d="100"/>
        </p:scale>
        <p:origin x="1234" y="62"/>
      </p:cViewPr>
      <p:guideLst/>
    </p:cSldViewPr>
  </p:slideViewPr>
  <p:outlineViewPr>
    <p:cViewPr>
      <p:scale>
        <a:sx n="33" d="100"/>
        <a:sy n="33" d="100"/>
      </p:scale>
      <p:origin x="0" y="-55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7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78400-D04D-42CB-888D-BD5DCABC5D9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5610F-3A8D-496B-8C64-FB69F7E7B4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b="0" i="0" dirty="0">
              <a:solidFill>
                <a:srgbClr val="000000"/>
              </a:solidFill>
              <a:effectLst/>
              <a:latin typeface="Gilroy"/>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24292F"/>
                </a:solidFill>
                <a:effectLst/>
                <a:latin typeface="-apple-system"/>
              </a:rPr>
              <a:t>The watermark information transformation module primarily transforms binary watermark information into dimensions identical to those of the video frames, facilitating watermark embedding.</a:t>
            </a:r>
            <a:endParaRPr lang="en-US" altLang="zh-CN" b="0" i="0" dirty="0">
              <a:solidFill>
                <a:srgbClr val="24292F"/>
              </a:solidFill>
              <a:effectLst/>
              <a:latin typeface="-apple-system"/>
            </a:endParaRPr>
          </a:p>
          <a:p>
            <a:pPr>
              <a:lnSpc>
                <a:spcPct val="150000"/>
              </a:lnSpc>
            </a:pPr>
            <a:endParaRPr lang="en-US" altLang="zh-CN" b="0" i="0" dirty="0">
              <a:solidFill>
                <a:srgbClr val="24292F"/>
              </a:solidFill>
              <a:effectLst/>
              <a:latin typeface="-apple-system"/>
              <a:ea typeface="OPPOSans B" panose="00020600040101010101" pitchFamily="18" charset="-122"/>
            </a:endParaRPr>
          </a:p>
        </p:txBody>
      </p:sp>
      <p:sp>
        <p:nvSpPr>
          <p:cNvPr id="4" name="灯片编号占位符 3"/>
          <p:cNvSpPr>
            <a:spLocks noGrp="1"/>
          </p:cNvSpPr>
          <p:nvPr>
            <p:ph type="sldNum" sz="quarter" idx="5"/>
          </p:nvPr>
        </p:nvSpPr>
        <p:spPr/>
        <p:txBody>
          <a:bodyPr/>
          <a:lstStyle/>
          <a:p>
            <a:fld id="{DE75610F-3A8D-496B-8C64-FB69F7E7B40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b="0" i="0" dirty="0">
              <a:solidFill>
                <a:srgbClr val="24292F"/>
              </a:solidFill>
              <a:effectLst/>
              <a:latin typeface="-apple-system"/>
            </a:endParaRPr>
          </a:p>
        </p:txBody>
      </p:sp>
      <p:sp>
        <p:nvSpPr>
          <p:cNvPr id="4" name="灯片编号占位符 3"/>
          <p:cNvSpPr>
            <a:spLocks noGrp="1"/>
          </p:cNvSpPr>
          <p:nvPr>
            <p:ph type="sldNum" sz="quarter" idx="5"/>
          </p:nvPr>
        </p:nvSpPr>
        <p:spPr/>
        <p:txBody>
          <a:bodyPr/>
          <a:lstStyle/>
          <a:p>
            <a:fld id="{DE75610F-3A8D-496B-8C64-FB69F7E7B40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highlight>
                  <a:srgbClr val="FFFFFF"/>
                </a:highlight>
                <a:latin typeface="Gilroy"/>
              </a:rPr>
              <a:t>My report mainly consists of the above six parts:</a:t>
            </a:r>
            <a:endParaRPr lang="en-US" altLang="zh-CN" dirty="0"/>
          </a:p>
        </p:txBody>
      </p:sp>
      <p:sp>
        <p:nvSpPr>
          <p:cNvPr id="4" name="灯片编号占位符 3"/>
          <p:cNvSpPr>
            <a:spLocks noGrp="1"/>
          </p:cNvSpPr>
          <p:nvPr>
            <p:ph type="sldNum" sz="quarter" idx="5"/>
          </p:nvPr>
        </p:nvSpPr>
        <p:spPr/>
        <p:txBody>
          <a:bodyPr/>
          <a:lstStyle/>
          <a:p>
            <a:fld id="{CB530F0D-1A5A-4EA2-B28F-0EC912CB6BA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24292F"/>
                </a:solidFill>
                <a:effectLst/>
                <a:latin typeface="-apple-system"/>
              </a:rPr>
              <a:t>.However, an accurate registration result is difficult to achieve, especially for a random signal like PRNU. The aforementioned prior arts tend to use 5–10 keyframes from a test video as long as an acceptable CDI result is obtained</a:t>
            </a:r>
            <a:endParaRPr lang="en-US" altLang="zh-CN" b="0" i="0" dirty="0">
              <a:solidFill>
                <a:srgbClr val="24292F"/>
              </a:solidFill>
              <a:effectLst/>
              <a:latin typeface="-apple-system"/>
            </a:endParaRPr>
          </a:p>
        </p:txBody>
      </p:sp>
      <p:sp>
        <p:nvSpPr>
          <p:cNvPr id="4" name="灯片编号占位符 3"/>
          <p:cNvSpPr>
            <a:spLocks noGrp="1"/>
          </p:cNvSpPr>
          <p:nvPr>
            <p:ph type="sldNum" sz="quarter" idx="5"/>
          </p:nvPr>
        </p:nvSpPr>
        <p:spPr/>
        <p:txBody>
          <a:bodyPr/>
          <a:lstStyle/>
          <a:p>
            <a:fld id="{DE75610F-3A8D-496B-8C64-FB69F7E7B40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24292F"/>
                </a:solidFill>
                <a:effectLst/>
                <a:latin typeface="-apple-system"/>
              </a:rPr>
              <a:t>.However, an accurate </a:t>
            </a:r>
            <a:endParaRPr lang="en-US" altLang="zh-CN" b="0" i="0" dirty="0">
              <a:solidFill>
                <a:srgbClr val="24292F"/>
              </a:solidFill>
              <a:effectLst/>
              <a:latin typeface="-apple-system"/>
            </a:endParaRPr>
          </a:p>
          <a:p>
            <a:pPr algn="l"/>
            <a:r>
              <a:rPr lang="en-US" altLang="zh-CN" b="0" i="0" dirty="0">
                <a:solidFill>
                  <a:srgbClr val="24292F"/>
                </a:solidFill>
                <a:effectLst/>
                <a:latin typeface="-apple-system"/>
              </a:rPr>
              <a:t>registration result is difficult to achieve, especially for a random signal </a:t>
            </a:r>
            <a:endParaRPr lang="en-US" altLang="zh-CN" b="0" i="0" dirty="0">
              <a:solidFill>
                <a:srgbClr val="24292F"/>
              </a:solidFill>
              <a:effectLst/>
              <a:latin typeface="-apple-system"/>
            </a:endParaRPr>
          </a:p>
          <a:p>
            <a:pPr algn="l"/>
            <a:r>
              <a:rPr lang="en-US" altLang="zh-CN" b="0" i="0" dirty="0">
                <a:solidFill>
                  <a:srgbClr val="24292F"/>
                </a:solidFill>
                <a:effectLst/>
                <a:latin typeface="-apple-system"/>
              </a:rPr>
              <a:t>like PRNU. The aforementioned prior arts tend to use 5–10 keyframes </a:t>
            </a:r>
            <a:endParaRPr lang="en-US" altLang="zh-CN" b="0" i="0" dirty="0">
              <a:solidFill>
                <a:srgbClr val="24292F"/>
              </a:solidFill>
              <a:effectLst/>
              <a:latin typeface="-apple-system"/>
            </a:endParaRPr>
          </a:p>
          <a:p>
            <a:pPr algn="l"/>
            <a:r>
              <a:rPr lang="en-US" altLang="zh-CN" b="0" i="0" dirty="0">
                <a:solidFill>
                  <a:srgbClr val="24292F"/>
                </a:solidFill>
                <a:effectLst/>
                <a:latin typeface="-apple-system"/>
              </a:rPr>
              <a:t>from a test video as long as an acceptable CDI result is obtained</a:t>
            </a:r>
            <a:endParaRPr lang="en-US" altLang="zh-CN" b="0" i="0" dirty="0">
              <a:solidFill>
                <a:srgbClr val="24292F"/>
              </a:solidFill>
              <a:effectLst/>
              <a:latin typeface="-apple-system"/>
            </a:endParaRPr>
          </a:p>
        </p:txBody>
      </p:sp>
      <p:sp>
        <p:nvSpPr>
          <p:cNvPr id="4" name="灯片编号占位符 3"/>
          <p:cNvSpPr>
            <a:spLocks noGrp="1"/>
          </p:cNvSpPr>
          <p:nvPr>
            <p:ph type="sldNum" sz="quarter" idx="5"/>
          </p:nvPr>
        </p:nvSpPr>
        <p:spPr/>
        <p:txBody>
          <a:bodyPr/>
          <a:lstStyle/>
          <a:p>
            <a:fld id="{DE75610F-3A8D-496B-8C64-FB69F7E7B40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Video CDI can benefit from our proposed block-based matching algorithm in the following two aspects. First, w</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highlight>
                  <a:srgbClr val="FFFFFF"/>
                </a:highlight>
                <a:latin typeface="Gilroy"/>
              </a:rPr>
              <a:t>My report mainly consists of the above six parts:</a:t>
            </a:r>
            <a:endParaRPr lang="en-US" altLang="zh-CN" dirty="0"/>
          </a:p>
        </p:txBody>
      </p:sp>
      <p:sp>
        <p:nvSpPr>
          <p:cNvPr id="4" name="灯片编号占位符 3"/>
          <p:cNvSpPr>
            <a:spLocks noGrp="1"/>
          </p:cNvSpPr>
          <p:nvPr>
            <p:ph type="sldNum" sz="quarter" idx="5"/>
          </p:nvPr>
        </p:nvSpPr>
        <p:spPr/>
        <p:txBody>
          <a:bodyPr/>
          <a:lstStyle/>
          <a:p>
            <a:fld id="{CB530F0D-1A5A-4EA2-B28F-0EC912CB6BA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Video CDI can benefit from our proposed block-based matching algorithm in the following two aspects. First, w</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Video CDI can benefit from our proposed block-based matching algorithm in the following two aspects. First, w</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Video CDI can benefit from our proposed block-based matching algorithm in the following two aspects. First, w</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highlight>
                  <a:srgbClr val="FFFFFF"/>
                </a:highlight>
                <a:latin typeface="Gilroy"/>
              </a:rPr>
              <a:t>My report mainly consists of the above six parts:</a:t>
            </a:r>
            <a:endParaRPr lang="en-US" altLang="zh-CN" dirty="0"/>
          </a:p>
        </p:txBody>
      </p:sp>
      <p:sp>
        <p:nvSpPr>
          <p:cNvPr id="4" name="灯片编号占位符 3"/>
          <p:cNvSpPr>
            <a:spLocks noGrp="1"/>
          </p:cNvSpPr>
          <p:nvPr>
            <p:ph type="sldNum" sz="quarter" idx="5"/>
          </p:nvPr>
        </p:nvSpPr>
        <p:spPr/>
        <p:txBody>
          <a:bodyPr/>
          <a:lstStyle/>
          <a:p>
            <a:fld id="{CB530F0D-1A5A-4EA2-B28F-0EC912CB6BA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Video CDI can benefit from our proposed block-based matching algorithm in the following two aspects. First, w</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Video CDI can benefit from our proposed block-based matching algorithm in the following two aspects. First, w</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B530F0D-1A5A-4EA2-B28F-0EC912CB6BA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b="0" i="0" dirty="0">
              <a:solidFill>
                <a:srgbClr val="24292F"/>
              </a:solidFill>
              <a:effectLst/>
              <a:latin typeface="-apple-system"/>
            </a:endParaRPr>
          </a:p>
        </p:txBody>
      </p:sp>
      <p:sp>
        <p:nvSpPr>
          <p:cNvPr id="4" name="灯片编号占位符 3"/>
          <p:cNvSpPr>
            <a:spLocks noGrp="1"/>
          </p:cNvSpPr>
          <p:nvPr>
            <p:ph type="sldNum" sz="quarter" idx="5"/>
          </p:nvPr>
        </p:nvSpPr>
        <p:spPr/>
        <p:txBody>
          <a:bodyPr/>
          <a:lstStyle/>
          <a:p>
            <a:fld id="{DE75610F-3A8D-496B-8C64-FB69F7E7B40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b="0" i="0" dirty="0">
                <a:solidFill>
                  <a:srgbClr val="000000"/>
                </a:solidFill>
                <a:effectLst/>
                <a:highlight>
                  <a:srgbClr val="FFFFFF"/>
                </a:highlight>
                <a:latin typeface="Gilroy"/>
              </a:rPr>
              <a:t>The above is my paper report this time, thank you for listening</a:t>
            </a:r>
            <a:endParaRPr lang="en-US" altLang="zh-CN" sz="1200" dirty="0">
              <a:ln w="0"/>
              <a:solidFill>
                <a:schemeClr val="tx2"/>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CB530F0D-1A5A-4EA2-B28F-0EC912CB6BA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latin typeface="Times New Roman" panose="02020603050405020304" pitchFamily="18" charset="0"/>
                <a:cs typeface="Times New Roman" panose="02020603050405020304" pitchFamily="18" charset="0"/>
                <a:sym typeface="+mn-ea"/>
              </a:rPr>
              <a:t>Robustness is a key focus of video watermarking technology. Since watermarked videos may undergo complex transformations and malicious attacks, we aim to extract the watermark </a:t>
            </a:r>
            <a:r>
              <a:rPr lang="en-US" altLang="zh-CN">
                <a:latin typeface="Times New Roman" panose="02020603050405020304" pitchFamily="18" charset="0"/>
                <a:cs typeface="Times New Roman" panose="02020603050405020304" pitchFamily="18" charset="0"/>
                <a:sym typeface="+mn-ea"/>
              </a:rPr>
              <a:t>signal</a:t>
            </a:r>
            <a:r>
              <a:rPr lang="zh-CN" altLang="en-US">
                <a:latin typeface="Times New Roman" panose="02020603050405020304" pitchFamily="18" charset="0"/>
                <a:cs typeface="Times New Roman" panose="02020603050405020304" pitchFamily="18" charset="0"/>
                <a:sym typeface="+mn-ea"/>
              </a:rPr>
              <a:t> under any conditions to protect video copyrights from infringement.</a:t>
            </a:r>
            <a:endParaRPr lang="zh-CN" altLang="en-US">
              <a:latin typeface="Times New Roman" panose="02020603050405020304" pitchFamily="18" charset="0"/>
              <a:cs typeface="Times New Roman" panose="02020603050405020304" pitchFamily="18" charset="0"/>
            </a:endParaRPr>
          </a:p>
          <a:p>
            <a:r>
              <a:rPr lang="zh-CN" altLang="en-US">
                <a:latin typeface="Times New Roman" panose="02020603050405020304" pitchFamily="18" charset="0"/>
                <a:cs typeface="Times New Roman" panose="02020603050405020304" pitchFamily="18" charset="0"/>
                <a:sym typeface="+mn-ea"/>
              </a:rPr>
              <a:t>To ensure robustness, watermarks must be embedded in specific video regions that remain intact after attacks or transformations. Traditionally, these regions are manually chosen, such as mid-to-low frequency areas. With deep learning, researchers now use neural networks to automatically select better embedding regions, enhancing watermark robustness and adapting to different video content.</a:t>
            </a:r>
            <a:endParaRPr lang="zh-CN" altLang="en-US">
              <a:latin typeface="Times New Roman" panose="02020603050405020304" pitchFamily="18" charset="0"/>
              <a:cs typeface="Times New Roman" panose="02020603050405020304" pitchFamily="18" charset="0"/>
            </a:endParaRP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highlight>
                  <a:srgbClr val="FFFFFF"/>
                </a:highlight>
                <a:latin typeface="Gilroy"/>
              </a:rPr>
              <a:t>My report mainly consists of the above six parts:</a:t>
            </a:r>
            <a:endParaRPr lang="en-US" altLang="zh-CN" dirty="0"/>
          </a:p>
        </p:txBody>
      </p:sp>
      <p:sp>
        <p:nvSpPr>
          <p:cNvPr id="4" name="灯片编号占位符 3"/>
          <p:cNvSpPr>
            <a:spLocks noGrp="1"/>
          </p:cNvSpPr>
          <p:nvPr>
            <p:ph type="sldNum" sz="quarter" idx="5"/>
          </p:nvPr>
        </p:nvSpPr>
        <p:spPr/>
        <p:txBody>
          <a:bodyPr/>
          <a:lstStyle/>
          <a:p>
            <a:fld id="{CB530F0D-1A5A-4EA2-B28F-0EC912CB6BA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As a summary of this part, this paper primarily focuses on improving the robustness and imperceptibility of video watermarks. Optimizing watermark embedding and extraction processes through the use of attention mechanisms. This research aims to play a role in protecting intellectual property, ensuring content security, and tracing sources.</a:t>
            </a:r>
            <a:endParaRPr lang="zh-CN" altLang="zh-CN" sz="14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l"/>
            <a:r>
              <a:rPr lang="en-US" altLang="zh-CN" b="0" i="0" dirty="0">
                <a:solidFill>
                  <a:srgbClr val="24292F"/>
                </a:solidFill>
                <a:effectLst/>
                <a:latin typeface="-apple-system"/>
              </a:rPr>
              <a:t>Research objectives of this paper: By utilizing attention mechanisms, optimize model structure and watermark embedding positions. </a:t>
            </a:r>
            <a:endParaRPr lang="en-US" altLang="zh-CN" b="0" i="0" dirty="0">
              <a:solidFill>
                <a:srgbClr val="24292F"/>
              </a:solidFill>
              <a:effectLst/>
              <a:latin typeface="-apple-system"/>
            </a:endParaRPr>
          </a:p>
          <a:p>
            <a:pPr algn="l"/>
            <a:r>
              <a:rPr lang="en-US" altLang="zh-CN" b="0" i="0" dirty="0">
                <a:solidFill>
                  <a:srgbClr val="24292F"/>
                </a:solidFill>
                <a:effectLst/>
                <a:latin typeface="-apple-system"/>
              </a:rPr>
              <a:t>And by improving the generation scheme of attention weight matrices, enhance the resistance of video watermarks to common video processing operations.</a:t>
            </a:r>
            <a:endParaRPr lang="en-US" altLang="zh-CN" b="0" i="0" dirty="0">
              <a:solidFill>
                <a:srgbClr val="24292F"/>
              </a:solidFill>
              <a:effectLst/>
              <a:latin typeface="-apple-system"/>
            </a:endParaRPr>
          </a:p>
          <a:p>
            <a:pPr marL="0" indent="0">
              <a:lnSpc>
                <a:spcPct val="150000"/>
              </a:lnSpc>
              <a:buNone/>
            </a:pPr>
            <a:endParaRPr lang="en-US" altLang="zh-CN" sz="1200" b="0" i="0" dirty="0">
              <a:solidFill>
                <a:srgbClr val="24292F"/>
              </a:solidFill>
              <a:effectLst/>
              <a:latin typeface="-apple-system"/>
            </a:endParaRPr>
          </a:p>
        </p:txBody>
      </p:sp>
      <p:sp>
        <p:nvSpPr>
          <p:cNvPr id="4" name="灯片编号占位符 3"/>
          <p:cNvSpPr>
            <a:spLocks noGrp="1"/>
          </p:cNvSpPr>
          <p:nvPr>
            <p:ph type="sldNum" sz="quarter" idx="5"/>
          </p:nvPr>
        </p:nvSpPr>
        <p:spPr/>
        <p:txBody>
          <a:bodyPr/>
          <a:lstStyle/>
          <a:p>
            <a:fld id="{DE75610F-3A8D-496B-8C64-FB69F7E7B4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2) Nowadays most smartphones have an in-camera video stabilization system (VSS for short) to  count for or compensate for the undesired movements of the camera during video capturing</a:t>
            </a:r>
            <a:endPar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3)Each video frame is reversely transformed according to the sensor-recorded information. Because the shakiness of the camera varies with time, each frame undergoes different geometric transformations.</a:t>
            </a:r>
            <a:endParaRPr lang="en-US" altLang="zh-CN"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0" indent="0">
              <a:lnSpc>
                <a:spcPct val="150000"/>
              </a:lnSpc>
              <a:buNone/>
            </a:pPr>
            <a:endParaRPr lang="en-US" altLang="zh-CN" sz="1200" b="0" i="0" dirty="0">
              <a:solidFill>
                <a:srgbClr val="24292F"/>
              </a:solidFill>
              <a:effectLst/>
              <a:latin typeface="-apple-system"/>
            </a:endParaRPr>
          </a:p>
        </p:txBody>
      </p:sp>
      <p:sp>
        <p:nvSpPr>
          <p:cNvPr id="4" name="灯片编号占位符 3"/>
          <p:cNvSpPr>
            <a:spLocks noGrp="1"/>
          </p:cNvSpPr>
          <p:nvPr>
            <p:ph type="sldNum" sz="quarter" idx="5"/>
          </p:nvPr>
        </p:nvSpPr>
        <p:spPr/>
        <p:txBody>
          <a:bodyPr/>
          <a:lstStyle/>
          <a:p>
            <a:fld id="{DE75610F-3A8D-496B-8C64-FB69F7E7B40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24292F"/>
                </a:solidFill>
                <a:effectLst/>
                <a:latin typeface="-apple-system"/>
              </a:rPr>
              <a:t>Firstly, let's introduce the network structure of the video watermarking scheme based on the channel spatial attention mechanism. </a:t>
            </a:r>
            <a:endParaRPr lang="en-US" altLang="zh-CN" b="0" i="0" dirty="0">
              <a:solidFill>
                <a:srgbClr val="24292F"/>
              </a:solidFill>
              <a:effectLst/>
              <a:latin typeface="-apple-system"/>
            </a:endParaRPr>
          </a:p>
          <a:p>
            <a:pPr algn="l"/>
            <a:r>
              <a:rPr lang="en-US" altLang="zh-CN" b="0" i="0" dirty="0">
                <a:solidFill>
                  <a:srgbClr val="24292F"/>
                </a:solidFill>
                <a:effectLst/>
                <a:latin typeface="-apple-system"/>
              </a:rPr>
              <a:t>The main components of the network structure include an encoder, decoder, and noise layer. </a:t>
            </a:r>
            <a:r>
              <a:rPr lang="en-US" altLang="zh-CN" dirty="0">
                <a:latin typeface="Times New Roman" panose="02020603050405020304" pitchFamily="18" charset="0"/>
                <a:ea typeface="宋体" panose="02010600030101010101" pitchFamily="2" charset="-122"/>
                <a:cs typeface="Times New Roman" panose="02020603050405020304" pitchFamily="18" charset="0"/>
                <a:sym typeface="+mn-ea"/>
              </a:rPr>
              <a:t>The encoder is for watermark embedding. The decoder is for watermark extraction. The noise laryer is to mimic the possible operations on watermarked video to improve robustness </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en-US" altLang="zh-CN" b="0" i="0" dirty="0">
              <a:solidFill>
                <a:srgbClr val="24292F"/>
              </a:solidFill>
              <a:effectLst/>
              <a:latin typeface="-apple-system"/>
            </a:endParaRPr>
          </a:p>
        </p:txBody>
      </p:sp>
      <p:sp>
        <p:nvSpPr>
          <p:cNvPr id="4" name="灯片编号占位符 3"/>
          <p:cNvSpPr>
            <a:spLocks noGrp="1"/>
          </p:cNvSpPr>
          <p:nvPr>
            <p:ph type="sldNum" sz="quarter" idx="5"/>
          </p:nvPr>
        </p:nvSpPr>
        <p:spPr/>
        <p:txBody>
          <a:bodyPr/>
          <a:lstStyle/>
          <a:p>
            <a:fld id="{DE75610F-3A8D-496B-8C64-FB69F7E7B40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highlight>
                  <a:srgbClr val="FFFFFF"/>
                </a:highlight>
                <a:latin typeface="Gilroy"/>
              </a:rPr>
              <a:t>My report mainly consists of the above six parts:</a:t>
            </a:r>
            <a:endParaRPr lang="en-US" altLang="zh-CN" dirty="0"/>
          </a:p>
        </p:txBody>
      </p:sp>
      <p:sp>
        <p:nvSpPr>
          <p:cNvPr id="4" name="灯片编号占位符 3"/>
          <p:cNvSpPr>
            <a:spLocks noGrp="1"/>
          </p:cNvSpPr>
          <p:nvPr>
            <p:ph type="sldNum" sz="quarter" idx="5"/>
          </p:nvPr>
        </p:nvSpPr>
        <p:spPr/>
        <p:txBody>
          <a:bodyPr/>
          <a:lstStyle/>
          <a:p>
            <a:fld id="{CB530F0D-1A5A-4EA2-B28F-0EC912CB6BA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页">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rgbClr val="E6E6E6"/>
        </a:solidFill>
        <a:effectLst/>
      </p:bgPr>
    </p:bg>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a:extLst>
              <a:ext uri="{28A0092B-C50C-407E-A947-70E740481C1C}">
                <a14:useLocalDpi xmlns:a14="http://schemas.microsoft.com/office/drawing/2010/main" val="0"/>
              </a:ext>
            </a:extLst>
          </a:blip>
          <a:srcRect l="11215" r="4410"/>
          <a:stretch>
            <a:fillRect/>
          </a:stretch>
        </p:blipFill>
        <p:spPr>
          <a:xfrm rot="5400000">
            <a:off x="2667001" y="-2666999"/>
            <a:ext cx="6858000" cy="12191998"/>
          </a:xfrm>
          <a:custGeom>
            <a:avLst/>
            <a:gdLst>
              <a:gd name="connsiteX0" fmla="*/ 0 w 6858000"/>
              <a:gd name="connsiteY0" fmla="*/ 12191998 h 12191998"/>
              <a:gd name="connsiteX1" fmla="*/ 0 w 6858000"/>
              <a:gd name="connsiteY1" fmla="*/ 0 h 12191998"/>
              <a:gd name="connsiteX2" fmla="*/ 6858000 w 6858000"/>
              <a:gd name="connsiteY2" fmla="*/ 0 h 12191998"/>
              <a:gd name="connsiteX3" fmla="*/ 6858000 w 6858000"/>
              <a:gd name="connsiteY3" fmla="*/ 12191998 h 12191998"/>
            </a:gdLst>
            <a:ahLst/>
            <a:cxnLst>
              <a:cxn ang="0">
                <a:pos x="connsiteX0" y="connsiteY0"/>
              </a:cxn>
              <a:cxn ang="0">
                <a:pos x="connsiteX1" y="connsiteY1"/>
              </a:cxn>
              <a:cxn ang="0">
                <a:pos x="connsiteX2" y="connsiteY2"/>
              </a:cxn>
              <a:cxn ang="0">
                <a:pos x="connsiteX3" y="connsiteY3"/>
              </a:cxn>
            </a:cxnLst>
            <a:rect l="l" t="t" r="r" b="b"/>
            <a:pathLst>
              <a:path w="6858000" h="12191998">
                <a:moveTo>
                  <a:pt x="0" y="12191998"/>
                </a:moveTo>
                <a:lnTo>
                  <a:pt x="0" y="0"/>
                </a:lnTo>
                <a:lnTo>
                  <a:pt x="6858000" y="0"/>
                </a:lnTo>
                <a:lnTo>
                  <a:pt x="6858000" y="12191998"/>
                </a:lnTo>
                <a:close/>
              </a:path>
            </a:pathLst>
          </a:custGeom>
        </p:spPr>
      </p:pic>
      <p:sp>
        <p:nvSpPr>
          <p:cNvPr id="27" name="矩形 26"/>
          <p:cNvSpPr/>
          <p:nvPr userDrawn="1"/>
        </p:nvSpPr>
        <p:spPr>
          <a:xfrm>
            <a:off x="673100" y="4411527"/>
            <a:ext cx="11518900" cy="977900"/>
          </a:xfrm>
          <a:prstGeom prst="rect">
            <a:avLst/>
          </a:prstGeom>
          <a:solidFill>
            <a:schemeClr val="accent2">
              <a:alpha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0" rIns="90000" bIns="0" rtlCol="0" anchor="ctr"/>
          <a:lstStyle/>
          <a:p>
            <a:pPr algn="ctr"/>
            <a:endParaRPr lang="zh-CN" altLang="en-US"/>
          </a:p>
        </p:txBody>
      </p:sp>
      <p:sp>
        <p:nvSpPr>
          <p:cNvPr id="21" name="文本占位符 20"/>
          <p:cNvSpPr>
            <a:spLocks noGrp="1"/>
          </p:cNvSpPr>
          <p:nvPr>
            <p:ph type="body" sz="quarter" idx="10" hasCustomPrompt="1"/>
          </p:nvPr>
        </p:nvSpPr>
        <p:spPr>
          <a:xfrm>
            <a:off x="660400" y="1863345"/>
            <a:ext cx="6400800" cy="1845203"/>
          </a:xfrm>
          <a:prstGeom prst="rect">
            <a:avLst/>
          </a:prstGeom>
        </p:spPr>
        <p:txBody>
          <a:bodyPr lIns="0" tIns="0" rIns="0" bIns="0"/>
          <a:lstStyle>
            <a:lvl1pPr marL="0" indent="0">
              <a:buNone/>
              <a:defRPr sz="6600" b="1">
                <a:solidFill>
                  <a:srgbClr val="B92507"/>
                </a:solidFill>
                <a:latin typeface="+mj-ea"/>
                <a:ea typeface="+mj-ea"/>
              </a:defRPr>
            </a:lvl1pPr>
          </a:lstStyle>
          <a:p>
            <a:pPr lvl="0"/>
            <a:r>
              <a:rPr lang="zh-CN" altLang="en-US" dirty="0"/>
              <a:t>极简学术答辩</a:t>
            </a:r>
            <a:r>
              <a:rPr lang="en-US" altLang="zh-CN" dirty="0"/>
              <a:t>PPT</a:t>
            </a:r>
            <a:r>
              <a:rPr lang="zh-CN" altLang="en-US" dirty="0"/>
              <a:t>模板</a:t>
            </a:r>
            <a:endParaRPr lang="zh-CN" altLang="en-US" dirty="0"/>
          </a:p>
        </p:txBody>
      </p:sp>
      <p:sp>
        <p:nvSpPr>
          <p:cNvPr id="24" name="文本占位符 23"/>
          <p:cNvSpPr>
            <a:spLocks noGrp="1"/>
          </p:cNvSpPr>
          <p:nvPr>
            <p:ph type="body" sz="quarter" idx="11" hasCustomPrompt="1"/>
          </p:nvPr>
        </p:nvSpPr>
        <p:spPr>
          <a:xfrm>
            <a:off x="946450" y="4761968"/>
            <a:ext cx="3208667" cy="277019"/>
          </a:xfrm>
          <a:prstGeom prst="rect">
            <a:avLst/>
          </a:prstGeom>
        </p:spPr>
        <p:txBody>
          <a:bodyPr lIns="91440" tIns="0" rIns="90000" bIns="0"/>
          <a:lstStyle>
            <a:lvl1pPr marL="0" indent="0" algn="l">
              <a:buNone/>
              <a:defRPr sz="2000">
                <a:solidFill>
                  <a:schemeClr val="bg1"/>
                </a:solidFill>
              </a:defRPr>
            </a:lvl1pPr>
          </a:lstStyle>
          <a:p>
            <a:pPr lvl="0"/>
            <a:r>
              <a:rPr lang="zh-CN" altLang="en-US" dirty="0"/>
              <a:t>答辩人：</a:t>
            </a:r>
            <a:endParaRPr lang="zh-CN" altLang="en-US" dirty="0"/>
          </a:p>
        </p:txBody>
      </p:sp>
      <p:sp>
        <p:nvSpPr>
          <p:cNvPr id="26" name="文本占位符 25"/>
          <p:cNvSpPr>
            <a:spLocks noGrp="1"/>
          </p:cNvSpPr>
          <p:nvPr>
            <p:ph type="body" sz="quarter" idx="12" hasCustomPrompt="1"/>
          </p:nvPr>
        </p:nvSpPr>
        <p:spPr>
          <a:xfrm>
            <a:off x="4628342" y="4761968"/>
            <a:ext cx="3208667" cy="277019"/>
          </a:xfrm>
          <a:prstGeom prst="rect">
            <a:avLst/>
          </a:prstGeom>
        </p:spPr>
        <p:txBody>
          <a:bodyPr lIns="91440" tIns="0" rIns="90000" bIns="0"/>
          <a:lstStyle>
            <a:lvl1pPr marL="0" indent="0" algn="l">
              <a:buNone/>
              <a:defRPr sz="2000">
                <a:solidFill>
                  <a:schemeClr val="bg1"/>
                </a:solidFill>
              </a:defRPr>
            </a:lvl1pPr>
          </a:lstStyle>
          <a:p>
            <a:pPr lvl="0"/>
            <a:r>
              <a:rPr lang="zh-CN" altLang="en-US" dirty="0"/>
              <a:t>指导老师：</a:t>
            </a:r>
            <a:endParaRPr lang="zh-CN" altLang="en-US" dirty="0"/>
          </a:p>
        </p:txBody>
      </p:sp>
      <p:sp>
        <p:nvSpPr>
          <p:cNvPr id="28" name="文本占位符 25"/>
          <p:cNvSpPr>
            <a:spLocks noGrp="1"/>
          </p:cNvSpPr>
          <p:nvPr>
            <p:ph type="body" sz="quarter" idx="13" hasCustomPrompt="1"/>
          </p:nvPr>
        </p:nvSpPr>
        <p:spPr>
          <a:xfrm>
            <a:off x="8310233" y="4761968"/>
            <a:ext cx="2611767" cy="277019"/>
          </a:xfrm>
          <a:prstGeom prst="rect">
            <a:avLst/>
          </a:prstGeom>
        </p:spPr>
        <p:txBody>
          <a:bodyPr lIns="91440" tIns="0" rIns="90000" bIns="0"/>
          <a:lstStyle>
            <a:lvl1pPr marL="0" indent="0" algn="l">
              <a:buNone/>
              <a:defRPr sz="2000">
                <a:solidFill>
                  <a:schemeClr val="bg1"/>
                </a:solidFill>
              </a:defRPr>
            </a:lvl1pPr>
          </a:lstStyle>
          <a:p>
            <a:pPr lvl="0"/>
            <a:r>
              <a:rPr lang="zh-CN" altLang="en-US" dirty="0"/>
              <a:t>日期：</a:t>
            </a:r>
            <a:endParaRPr lang="zh-CN" altLang="en-US" dirty="0"/>
          </a:p>
        </p:txBody>
      </p:sp>
      <p:sp>
        <p:nvSpPr>
          <p:cNvPr id="32" name="文本占位符 31"/>
          <p:cNvSpPr>
            <a:spLocks noGrp="1"/>
          </p:cNvSpPr>
          <p:nvPr>
            <p:ph type="body" sz="quarter" idx="14" hasCustomPrompt="1"/>
          </p:nvPr>
        </p:nvSpPr>
        <p:spPr>
          <a:xfrm>
            <a:off x="660399" y="3726773"/>
            <a:ext cx="6099242" cy="369332"/>
          </a:xfrm>
          <a:prstGeom prst="rect">
            <a:avLst/>
          </a:prstGeom>
        </p:spPr>
        <p:txBody>
          <a:bodyPr/>
          <a:lstStyle>
            <a:lvl1pPr marL="0" indent="0" algn="l" defTabSz="914400" rtl="0" eaLnBrk="1" latinLnBrk="0" hangingPunct="1">
              <a:buNone/>
              <a:defRPr lang="zh-CN" altLang="en-US" sz="1800" kern="1200" dirty="0" smtClean="0">
                <a:solidFill>
                  <a:schemeClr val="tx1">
                    <a:lumMod val="50000"/>
                    <a:lumOff val="50000"/>
                  </a:schemeClr>
                </a:solidFill>
                <a:latin typeface="+mn-ea"/>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olidFill>
                  <a:schemeClr val="tx1">
                    <a:lumMod val="50000"/>
                    <a:lumOff val="50000"/>
                  </a:schemeClr>
                </a:solidFill>
                <a:latin typeface="+mn-ea"/>
              </a:rPr>
              <a:t>Minimalist academic defense PPT template</a:t>
            </a:r>
            <a:endParaRPr lang="zh-CN" altLang="en-US" dirty="0">
              <a:solidFill>
                <a:schemeClr val="tx1">
                  <a:lumMod val="50000"/>
                  <a:lumOff val="50000"/>
                </a:schemeClr>
              </a:solidFill>
              <a:latin typeface="+mn-ea"/>
            </a:endParaRPr>
          </a:p>
          <a:p>
            <a:pPr lvl="0"/>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rgbClr val="F5F4F4"/>
        </a:solidFill>
        <a:effectLst/>
      </p:bgPr>
    </p:bg>
    <p:spTree>
      <p:nvGrpSpPr>
        <p:cNvPr id="1" name=""/>
        <p:cNvGrpSpPr/>
        <p:nvPr/>
      </p:nvGrpSpPr>
      <p:grpSpPr>
        <a:xfrm>
          <a:off x="0" y="0"/>
          <a:ext cx="0" cy="0"/>
          <a:chOff x="0" y="0"/>
          <a:chExt cx="0" cy="0"/>
        </a:xfrm>
      </p:grpSpPr>
      <p:pic>
        <p:nvPicPr>
          <p:cNvPr id="43" name="图片 42"/>
          <p:cNvPicPr>
            <a:picLocks noChangeAspect="1"/>
          </p:cNvPicPr>
          <p:nvPr userDrawn="1"/>
        </p:nvPicPr>
        <p:blipFill rotWithShape="1">
          <a:blip r:embed="rId2">
            <a:extLst>
              <a:ext uri="{28A0092B-C50C-407E-A947-70E740481C1C}">
                <a14:useLocalDpi xmlns:a14="http://schemas.microsoft.com/office/drawing/2010/main" val="0"/>
              </a:ext>
            </a:extLst>
          </a:blip>
          <a:srcRect l="11215" r="4410" b="61849"/>
          <a:stretch>
            <a:fillRect/>
          </a:stretch>
        </p:blipFill>
        <p:spPr>
          <a:xfrm rot="16200000" flipV="1">
            <a:off x="-1103339" y="1109013"/>
            <a:ext cx="6858000" cy="4651322"/>
          </a:xfrm>
          <a:custGeom>
            <a:avLst/>
            <a:gdLst>
              <a:gd name="connsiteX0" fmla="*/ 0 w 6858000"/>
              <a:gd name="connsiteY0" fmla="*/ 12191998 h 12191998"/>
              <a:gd name="connsiteX1" fmla="*/ 0 w 6858000"/>
              <a:gd name="connsiteY1" fmla="*/ 0 h 12191998"/>
              <a:gd name="connsiteX2" fmla="*/ 6858000 w 6858000"/>
              <a:gd name="connsiteY2" fmla="*/ 0 h 12191998"/>
              <a:gd name="connsiteX3" fmla="*/ 6858000 w 6858000"/>
              <a:gd name="connsiteY3" fmla="*/ 12191998 h 12191998"/>
            </a:gdLst>
            <a:ahLst/>
            <a:cxnLst>
              <a:cxn ang="0">
                <a:pos x="connsiteX0" y="connsiteY0"/>
              </a:cxn>
              <a:cxn ang="0">
                <a:pos x="connsiteX1" y="connsiteY1"/>
              </a:cxn>
              <a:cxn ang="0">
                <a:pos x="connsiteX2" y="connsiteY2"/>
              </a:cxn>
              <a:cxn ang="0">
                <a:pos x="connsiteX3" y="connsiteY3"/>
              </a:cxn>
            </a:cxnLst>
            <a:rect l="l" t="t" r="r" b="b"/>
            <a:pathLst>
              <a:path w="6858000" h="12191998">
                <a:moveTo>
                  <a:pt x="0" y="12191998"/>
                </a:moveTo>
                <a:lnTo>
                  <a:pt x="0" y="0"/>
                </a:lnTo>
                <a:lnTo>
                  <a:pt x="6858000" y="0"/>
                </a:lnTo>
                <a:lnTo>
                  <a:pt x="6858000" y="12191998"/>
                </a:lnTo>
                <a:close/>
              </a:path>
            </a:pathLst>
          </a:custGeom>
        </p:spPr>
      </p:pic>
      <p:sp>
        <p:nvSpPr>
          <p:cNvPr id="3" name="文本占位符 2"/>
          <p:cNvSpPr>
            <a:spLocks noGrp="1"/>
          </p:cNvSpPr>
          <p:nvPr>
            <p:ph type="body" sz="quarter" idx="10" hasCustomPrompt="1"/>
          </p:nvPr>
        </p:nvSpPr>
        <p:spPr>
          <a:xfrm>
            <a:off x="660400" y="617576"/>
            <a:ext cx="1447800" cy="914400"/>
          </a:xfrm>
          <a:prstGeom prst="rect">
            <a:avLst/>
          </a:prstGeom>
        </p:spPr>
        <p:txBody>
          <a:bodyPr/>
          <a:lstStyle>
            <a:lvl1pPr marL="0" indent="0">
              <a:lnSpc>
                <a:spcPct val="100000"/>
              </a:lnSpc>
              <a:buNone/>
              <a:defRPr lang="zh-CN" altLang="en-US" sz="4800" b="1" kern="1200" dirty="0">
                <a:solidFill>
                  <a:schemeClr val="accent1"/>
                </a:solidFill>
                <a:effectLst/>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zh-CN" altLang="en-US" dirty="0"/>
              <a:t>目录</a:t>
            </a:r>
            <a:endParaRPr lang="zh-CN" altLang="en-US" dirty="0"/>
          </a:p>
        </p:txBody>
      </p:sp>
      <p:sp>
        <p:nvSpPr>
          <p:cNvPr id="5" name="文本占位符 4"/>
          <p:cNvSpPr>
            <a:spLocks noGrp="1"/>
          </p:cNvSpPr>
          <p:nvPr>
            <p:ph type="body" sz="quarter" idx="11" hasCustomPrompt="1"/>
          </p:nvPr>
        </p:nvSpPr>
        <p:spPr>
          <a:xfrm>
            <a:off x="2108200" y="899394"/>
            <a:ext cx="1447800" cy="265491"/>
          </a:xfrm>
          <a:prstGeom prst="rect">
            <a:avLst/>
          </a:prstGeom>
        </p:spPr>
        <p:txBody>
          <a:bodyPr/>
          <a:lstStyle>
            <a:lvl1pPr marL="0" indent="0">
              <a:lnSpc>
                <a:spcPct val="100000"/>
              </a:lnSpc>
              <a:buNone/>
              <a:defRPr lang="zh-CN" altLang="en-US" sz="2000" b="0" kern="1200" dirty="0">
                <a:solidFill>
                  <a:schemeClr val="tx1">
                    <a:lumMod val="65000"/>
                    <a:lumOff val="35000"/>
                  </a:schemeClr>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Contents</a:t>
            </a:r>
            <a:endParaRPr lang="zh-CN" altLang="en-US" dirty="0"/>
          </a:p>
        </p:txBody>
      </p:sp>
      <p:sp>
        <p:nvSpPr>
          <p:cNvPr id="17" name="矩形 16"/>
          <p:cNvSpPr/>
          <p:nvPr userDrawn="1"/>
        </p:nvSpPr>
        <p:spPr>
          <a:xfrm>
            <a:off x="1859214" y="2209800"/>
            <a:ext cx="4990803" cy="1056599"/>
          </a:xfrm>
          <a:prstGeom prst="rect">
            <a:avLst/>
          </a:prstGeom>
          <a:solidFill>
            <a:schemeClr val="accent2">
              <a:alpha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0" rIns="90000" bIns="0" rtlCol="0" anchor="ctr"/>
          <a:lstStyle/>
          <a:p>
            <a:pPr algn="ctr"/>
            <a:endParaRPr lang="zh-CN" altLang="en-US"/>
          </a:p>
        </p:txBody>
      </p:sp>
      <p:sp>
        <p:nvSpPr>
          <p:cNvPr id="22" name="矩形 21"/>
          <p:cNvSpPr/>
          <p:nvPr userDrawn="1"/>
        </p:nvSpPr>
        <p:spPr>
          <a:xfrm>
            <a:off x="7061497" y="2209800"/>
            <a:ext cx="4990803" cy="1056599"/>
          </a:xfrm>
          <a:prstGeom prst="rect">
            <a:avLst/>
          </a:prstGeom>
          <a:solidFill>
            <a:schemeClr val="accent2">
              <a:alpha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0" rIns="90000" bIns="0" rtlCol="0" anchor="ctr"/>
          <a:lstStyle/>
          <a:p>
            <a:pPr algn="ctr"/>
            <a:endParaRPr lang="zh-CN" altLang="en-US"/>
          </a:p>
        </p:txBody>
      </p:sp>
      <p:sp>
        <p:nvSpPr>
          <p:cNvPr id="4" name="文本占位符 3"/>
          <p:cNvSpPr>
            <a:spLocks noGrp="1"/>
          </p:cNvSpPr>
          <p:nvPr>
            <p:ph type="body" sz="quarter" idx="12"/>
          </p:nvPr>
        </p:nvSpPr>
        <p:spPr>
          <a:xfrm>
            <a:off x="2208277" y="2458699"/>
            <a:ext cx="4292677" cy="558800"/>
          </a:xfrm>
          <a:prstGeom prst="rect">
            <a:avLst/>
          </a:prstGeom>
        </p:spPr>
        <p:txBody>
          <a:bodyPr lIns="90000" tIns="46800" rIns="90000" bIns="46800"/>
          <a:lstStyle>
            <a:lvl1pPr marL="0" indent="0" algn="ctr">
              <a:buNone/>
              <a:defRPr lang="zh-CN" altLang="en-US" sz="3200" b="1" kern="1200" dirty="0">
                <a:solidFill>
                  <a:schemeClr val="bg1"/>
                </a:solidFill>
                <a:latin typeface="+mj-ea"/>
                <a:ea typeface="+mj-ea"/>
                <a:cs typeface="+mn-cs"/>
              </a:defRPr>
            </a:lvl1pPr>
          </a:lstStyle>
          <a:p>
            <a:pPr lvl="0"/>
            <a:endParaRPr lang="zh-CN" altLang="en-US" dirty="0"/>
          </a:p>
        </p:txBody>
      </p:sp>
      <p:sp>
        <p:nvSpPr>
          <p:cNvPr id="41" name="文本占位符 3"/>
          <p:cNvSpPr>
            <a:spLocks noGrp="1"/>
          </p:cNvSpPr>
          <p:nvPr>
            <p:ph type="body" sz="quarter" idx="13"/>
          </p:nvPr>
        </p:nvSpPr>
        <p:spPr>
          <a:xfrm>
            <a:off x="7410560" y="2458699"/>
            <a:ext cx="4292677" cy="558800"/>
          </a:xfrm>
          <a:prstGeom prst="rect">
            <a:avLst/>
          </a:prstGeom>
        </p:spPr>
        <p:txBody>
          <a:bodyPr lIns="90000" tIns="46800" rIns="90000" bIns="46800"/>
          <a:lstStyle>
            <a:lvl1pPr marL="0" indent="0" algn="ctr">
              <a:buNone/>
              <a:defRPr lang="zh-CN" altLang="en-US" sz="3200" b="1" kern="1200" dirty="0">
                <a:solidFill>
                  <a:schemeClr val="bg1"/>
                </a:solidFill>
                <a:latin typeface="+mj-ea"/>
                <a:ea typeface="+mj-ea"/>
                <a:cs typeface="+mn-cs"/>
              </a:defRPr>
            </a:lvl1pPr>
          </a:lstStyle>
          <a:p>
            <a:pPr lvl="0"/>
            <a:endParaRPr lang="zh-CN" altLang="en-US" dirty="0"/>
          </a:p>
        </p:txBody>
      </p:sp>
      <p:sp>
        <p:nvSpPr>
          <p:cNvPr id="50" name="文本占位符 3"/>
          <p:cNvSpPr>
            <a:spLocks noGrp="1"/>
          </p:cNvSpPr>
          <p:nvPr>
            <p:ph type="body" sz="quarter" idx="18" hasCustomPrompt="1"/>
          </p:nvPr>
        </p:nvSpPr>
        <p:spPr>
          <a:xfrm>
            <a:off x="1986212" y="2412264"/>
            <a:ext cx="610669" cy="922103"/>
          </a:xfrm>
          <a:prstGeom prst="rect">
            <a:avLst/>
          </a:prstGeom>
        </p:spPr>
        <p:txBody>
          <a:bodyPr lIns="0" tIns="0" rIns="0" bIns="0">
            <a:noAutofit/>
          </a:bodyPr>
          <a:lstStyle>
            <a:lvl1pPr marL="0" indent="0" algn="ctr">
              <a:buNone/>
              <a:defRPr lang="zh-CN" altLang="en-US" sz="4800" b="1" kern="1200" dirty="0">
                <a:solidFill>
                  <a:schemeClr val="bg1"/>
                </a:solidFill>
                <a:effectLst>
                  <a:outerShdw blurRad="101600" dist="38100" dir="8100000" sx="110000" sy="110000" algn="tr" rotWithShape="0">
                    <a:prstClr val="black">
                      <a:alpha val="20000"/>
                    </a:prstClr>
                  </a:outerShdw>
                </a:effectLst>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1.</a:t>
            </a:r>
            <a:endParaRPr lang="zh-CN" altLang="en-US" dirty="0"/>
          </a:p>
        </p:txBody>
      </p:sp>
      <p:sp>
        <p:nvSpPr>
          <p:cNvPr id="51" name="文本占位符 3"/>
          <p:cNvSpPr>
            <a:spLocks noGrp="1"/>
          </p:cNvSpPr>
          <p:nvPr>
            <p:ph type="body" sz="quarter" idx="19" hasCustomPrompt="1"/>
          </p:nvPr>
        </p:nvSpPr>
        <p:spPr>
          <a:xfrm>
            <a:off x="7195273" y="2412264"/>
            <a:ext cx="610669" cy="922103"/>
          </a:xfrm>
          <a:prstGeom prst="rect">
            <a:avLst/>
          </a:prstGeom>
        </p:spPr>
        <p:txBody>
          <a:bodyPr lIns="0" tIns="0" rIns="0" bIns="0">
            <a:noAutofit/>
          </a:bodyPr>
          <a:lstStyle>
            <a:lvl1pPr marL="0" indent="0" algn="ctr">
              <a:buNone/>
              <a:defRPr lang="zh-CN" altLang="en-US" sz="4800" b="1" kern="1200" dirty="0">
                <a:solidFill>
                  <a:schemeClr val="bg1"/>
                </a:solidFill>
                <a:effectLst>
                  <a:outerShdw blurRad="101600" dist="38100" dir="8100000" sx="110000" sy="110000" algn="tr" rotWithShape="0">
                    <a:prstClr val="black">
                      <a:alpha val="20000"/>
                    </a:prstClr>
                  </a:outerShdw>
                </a:effectLst>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2.</a:t>
            </a:r>
            <a:endParaRPr lang="zh-CN" altLang="en-US" dirty="0"/>
          </a:p>
        </p:txBody>
      </p:sp>
      <p:sp>
        <p:nvSpPr>
          <p:cNvPr id="57" name="矩形 56"/>
          <p:cNvSpPr/>
          <p:nvPr userDrawn="1"/>
        </p:nvSpPr>
        <p:spPr>
          <a:xfrm>
            <a:off x="1859214" y="3492397"/>
            <a:ext cx="4990803" cy="1056599"/>
          </a:xfrm>
          <a:prstGeom prst="rect">
            <a:avLst/>
          </a:prstGeom>
          <a:solidFill>
            <a:schemeClr val="accent2">
              <a:alpha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0" rIns="90000" bIns="0" rtlCol="0" anchor="ctr"/>
          <a:lstStyle/>
          <a:p>
            <a:pPr algn="ctr"/>
            <a:endParaRPr lang="zh-CN" altLang="en-US"/>
          </a:p>
        </p:txBody>
      </p:sp>
      <p:sp>
        <p:nvSpPr>
          <p:cNvPr id="58" name="矩形 57"/>
          <p:cNvSpPr/>
          <p:nvPr userDrawn="1"/>
        </p:nvSpPr>
        <p:spPr>
          <a:xfrm>
            <a:off x="7061497" y="3492397"/>
            <a:ext cx="4990803" cy="1056599"/>
          </a:xfrm>
          <a:prstGeom prst="rect">
            <a:avLst/>
          </a:prstGeom>
          <a:solidFill>
            <a:schemeClr val="accent2">
              <a:alpha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0" rIns="90000" bIns="0" rtlCol="0" anchor="ctr"/>
          <a:lstStyle/>
          <a:p>
            <a:pPr algn="ctr"/>
            <a:endParaRPr lang="zh-CN" altLang="en-US"/>
          </a:p>
        </p:txBody>
      </p:sp>
      <p:sp>
        <p:nvSpPr>
          <p:cNvPr id="59" name="文本占位符 3"/>
          <p:cNvSpPr>
            <a:spLocks noGrp="1"/>
          </p:cNvSpPr>
          <p:nvPr>
            <p:ph type="body" sz="quarter" idx="20"/>
          </p:nvPr>
        </p:nvSpPr>
        <p:spPr>
          <a:xfrm>
            <a:off x="2208277" y="3741296"/>
            <a:ext cx="4292677" cy="558800"/>
          </a:xfrm>
          <a:prstGeom prst="rect">
            <a:avLst/>
          </a:prstGeom>
        </p:spPr>
        <p:txBody>
          <a:bodyPr/>
          <a:lstStyle>
            <a:lvl1pPr marL="0" indent="0" algn="ctr">
              <a:buNone/>
              <a:defRPr lang="zh-CN" altLang="en-US" sz="3200" b="1" kern="1200" dirty="0">
                <a:solidFill>
                  <a:schemeClr val="bg1"/>
                </a:solidFill>
                <a:latin typeface="+mj-ea"/>
                <a:ea typeface="+mj-ea"/>
                <a:cs typeface="+mn-cs"/>
              </a:defRPr>
            </a:lvl1pPr>
          </a:lstStyle>
          <a:p>
            <a:pPr lvl="0"/>
            <a:endParaRPr lang="zh-CN" altLang="en-US" dirty="0"/>
          </a:p>
        </p:txBody>
      </p:sp>
      <p:sp>
        <p:nvSpPr>
          <p:cNvPr id="60" name="文本占位符 3"/>
          <p:cNvSpPr>
            <a:spLocks noGrp="1"/>
          </p:cNvSpPr>
          <p:nvPr>
            <p:ph type="body" sz="quarter" idx="21"/>
          </p:nvPr>
        </p:nvSpPr>
        <p:spPr>
          <a:xfrm>
            <a:off x="7410560" y="3741296"/>
            <a:ext cx="4292677" cy="558800"/>
          </a:xfrm>
          <a:prstGeom prst="rect">
            <a:avLst/>
          </a:prstGeom>
        </p:spPr>
        <p:txBody>
          <a:bodyPr/>
          <a:lstStyle>
            <a:lvl1pPr marL="0" indent="0" algn="ctr">
              <a:buNone/>
              <a:defRPr lang="zh-CN" altLang="en-US" sz="3200" b="1" kern="1200" dirty="0">
                <a:solidFill>
                  <a:schemeClr val="bg1"/>
                </a:solidFill>
                <a:latin typeface="+mj-ea"/>
                <a:ea typeface="+mj-ea"/>
                <a:cs typeface="+mn-cs"/>
              </a:defRPr>
            </a:lvl1pPr>
          </a:lstStyle>
          <a:p>
            <a:pPr lvl="0"/>
            <a:endParaRPr lang="zh-CN" altLang="en-US" dirty="0"/>
          </a:p>
        </p:txBody>
      </p:sp>
      <p:sp>
        <p:nvSpPr>
          <p:cNvPr id="61" name="文本占位符 3"/>
          <p:cNvSpPr>
            <a:spLocks noGrp="1"/>
          </p:cNvSpPr>
          <p:nvPr>
            <p:ph type="body" sz="quarter" idx="22" hasCustomPrompt="1"/>
          </p:nvPr>
        </p:nvSpPr>
        <p:spPr>
          <a:xfrm>
            <a:off x="1986212" y="3694861"/>
            <a:ext cx="610669" cy="922103"/>
          </a:xfrm>
          <a:prstGeom prst="rect">
            <a:avLst/>
          </a:prstGeom>
        </p:spPr>
        <p:txBody>
          <a:bodyPr lIns="0" tIns="0" rIns="0" bIns="0">
            <a:noAutofit/>
          </a:bodyPr>
          <a:lstStyle>
            <a:lvl1pPr marL="0" indent="0" algn="ctr">
              <a:buNone/>
              <a:defRPr lang="zh-CN" altLang="en-US" sz="4800" b="1" kern="1200" dirty="0">
                <a:solidFill>
                  <a:schemeClr val="bg1"/>
                </a:solidFill>
                <a:effectLst>
                  <a:outerShdw blurRad="101600" dist="38100" dir="8100000" sx="110000" sy="110000" algn="tr" rotWithShape="0">
                    <a:prstClr val="black">
                      <a:alpha val="20000"/>
                    </a:prstClr>
                  </a:outerShdw>
                </a:effectLst>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3.</a:t>
            </a:r>
            <a:endParaRPr lang="zh-CN" altLang="en-US" dirty="0"/>
          </a:p>
        </p:txBody>
      </p:sp>
      <p:sp>
        <p:nvSpPr>
          <p:cNvPr id="62" name="文本占位符 3"/>
          <p:cNvSpPr>
            <a:spLocks noGrp="1"/>
          </p:cNvSpPr>
          <p:nvPr>
            <p:ph type="body" sz="quarter" idx="23" hasCustomPrompt="1"/>
          </p:nvPr>
        </p:nvSpPr>
        <p:spPr>
          <a:xfrm>
            <a:off x="7195273" y="3694861"/>
            <a:ext cx="610669" cy="922103"/>
          </a:xfrm>
          <a:prstGeom prst="rect">
            <a:avLst/>
          </a:prstGeom>
        </p:spPr>
        <p:txBody>
          <a:bodyPr lIns="0" tIns="0" rIns="0" bIns="0">
            <a:noAutofit/>
          </a:bodyPr>
          <a:lstStyle>
            <a:lvl1pPr marL="0" indent="0" algn="ctr">
              <a:buNone/>
              <a:defRPr lang="zh-CN" altLang="en-US" sz="4800" b="1" kern="1200" dirty="0">
                <a:solidFill>
                  <a:schemeClr val="bg1"/>
                </a:solidFill>
                <a:effectLst>
                  <a:outerShdw blurRad="101600" dist="38100" dir="8100000" sx="110000" sy="110000" algn="tr" rotWithShape="0">
                    <a:prstClr val="black">
                      <a:alpha val="20000"/>
                    </a:prstClr>
                  </a:outerShdw>
                </a:effectLst>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4.</a:t>
            </a:r>
            <a:endParaRPr lang="zh-CN" altLang="en-US" dirty="0"/>
          </a:p>
        </p:txBody>
      </p:sp>
      <p:sp>
        <p:nvSpPr>
          <p:cNvPr id="63" name="矩形 62"/>
          <p:cNvSpPr/>
          <p:nvPr userDrawn="1"/>
        </p:nvSpPr>
        <p:spPr>
          <a:xfrm>
            <a:off x="1859214" y="4774994"/>
            <a:ext cx="4990803" cy="1056599"/>
          </a:xfrm>
          <a:prstGeom prst="rect">
            <a:avLst/>
          </a:prstGeom>
          <a:solidFill>
            <a:schemeClr val="accent2">
              <a:alpha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0" rIns="90000" bIns="0" rtlCol="0" anchor="ctr"/>
          <a:lstStyle/>
          <a:p>
            <a:pPr algn="ctr"/>
            <a:endParaRPr lang="zh-CN" altLang="en-US"/>
          </a:p>
        </p:txBody>
      </p:sp>
      <p:sp>
        <p:nvSpPr>
          <p:cNvPr id="64" name="矩形 63"/>
          <p:cNvSpPr/>
          <p:nvPr userDrawn="1"/>
        </p:nvSpPr>
        <p:spPr>
          <a:xfrm>
            <a:off x="7061497" y="4774994"/>
            <a:ext cx="4990803" cy="1056599"/>
          </a:xfrm>
          <a:prstGeom prst="rect">
            <a:avLst/>
          </a:prstGeom>
          <a:solidFill>
            <a:schemeClr val="accent2">
              <a:alpha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0" rIns="90000" bIns="0" rtlCol="0" anchor="ctr"/>
          <a:lstStyle/>
          <a:p>
            <a:pPr algn="ctr"/>
            <a:endParaRPr lang="zh-CN" altLang="en-US"/>
          </a:p>
        </p:txBody>
      </p:sp>
      <p:sp>
        <p:nvSpPr>
          <p:cNvPr id="65" name="文本占位符 3"/>
          <p:cNvSpPr>
            <a:spLocks noGrp="1"/>
          </p:cNvSpPr>
          <p:nvPr>
            <p:ph type="body" sz="quarter" idx="24"/>
          </p:nvPr>
        </p:nvSpPr>
        <p:spPr>
          <a:xfrm>
            <a:off x="2208277" y="5023893"/>
            <a:ext cx="4292677" cy="558800"/>
          </a:xfrm>
          <a:prstGeom prst="rect">
            <a:avLst/>
          </a:prstGeom>
        </p:spPr>
        <p:txBody>
          <a:bodyPr/>
          <a:lstStyle>
            <a:lvl1pPr marL="0" indent="0" algn="ctr">
              <a:buNone/>
              <a:defRPr lang="zh-CN" altLang="en-US" sz="3200" b="1" kern="1200" dirty="0">
                <a:solidFill>
                  <a:schemeClr val="bg1"/>
                </a:solidFill>
                <a:latin typeface="+mj-ea"/>
                <a:ea typeface="+mj-ea"/>
                <a:cs typeface="+mn-cs"/>
              </a:defRPr>
            </a:lvl1pPr>
          </a:lstStyle>
          <a:p>
            <a:pPr lvl="0"/>
            <a:endParaRPr lang="zh-CN" altLang="en-US" dirty="0"/>
          </a:p>
        </p:txBody>
      </p:sp>
      <p:sp>
        <p:nvSpPr>
          <p:cNvPr id="66" name="文本占位符 3"/>
          <p:cNvSpPr>
            <a:spLocks noGrp="1"/>
          </p:cNvSpPr>
          <p:nvPr>
            <p:ph type="body" sz="quarter" idx="25"/>
          </p:nvPr>
        </p:nvSpPr>
        <p:spPr>
          <a:xfrm>
            <a:off x="7410560" y="5023893"/>
            <a:ext cx="4292677" cy="558800"/>
          </a:xfrm>
          <a:prstGeom prst="rect">
            <a:avLst/>
          </a:prstGeom>
        </p:spPr>
        <p:txBody>
          <a:bodyPr/>
          <a:lstStyle>
            <a:lvl1pPr marL="0" indent="0" algn="ctr">
              <a:buNone/>
              <a:defRPr lang="zh-CN" altLang="en-US" sz="3200" b="1" kern="1200" dirty="0">
                <a:solidFill>
                  <a:schemeClr val="bg1"/>
                </a:solidFill>
                <a:latin typeface="+mj-ea"/>
                <a:ea typeface="+mj-ea"/>
                <a:cs typeface="+mn-cs"/>
              </a:defRPr>
            </a:lvl1pPr>
          </a:lstStyle>
          <a:p>
            <a:pPr lvl="0"/>
            <a:endParaRPr lang="zh-CN" altLang="en-US" dirty="0"/>
          </a:p>
        </p:txBody>
      </p:sp>
      <p:sp>
        <p:nvSpPr>
          <p:cNvPr id="67" name="文本占位符 3"/>
          <p:cNvSpPr>
            <a:spLocks noGrp="1"/>
          </p:cNvSpPr>
          <p:nvPr>
            <p:ph type="body" sz="quarter" idx="26" hasCustomPrompt="1"/>
          </p:nvPr>
        </p:nvSpPr>
        <p:spPr>
          <a:xfrm>
            <a:off x="1986212" y="4977458"/>
            <a:ext cx="610669" cy="922103"/>
          </a:xfrm>
          <a:prstGeom prst="rect">
            <a:avLst/>
          </a:prstGeom>
        </p:spPr>
        <p:txBody>
          <a:bodyPr lIns="0" tIns="0" rIns="0" bIns="0">
            <a:noAutofit/>
          </a:bodyPr>
          <a:lstStyle>
            <a:lvl1pPr marL="0" indent="0" algn="ctr">
              <a:buNone/>
              <a:defRPr lang="zh-CN" altLang="en-US" sz="4800" b="1" kern="1200" dirty="0">
                <a:solidFill>
                  <a:schemeClr val="bg1"/>
                </a:solidFill>
                <a:effectLst>
                  <a:outerShdw blurRad="101600" dist="38100" dir="8100000" sx="110000" sy="110000" algn="tr" rotWithShape="0">
                    <a:prstClr val="black">
                      <a:alpha val="20000"/>
                    </a:prstClr>
                  </a:outerShdw>
                </a:effectLst>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5.</a:t>
            </a:r>
            <a:endParaRPr lang="zh-CN" altLang="en-US" dirty="0"/>
          </a:p>
        </p:txBody>
      </p:sp>
      <p:sp>
        <p:nvSpPr>
          <p:cNvPr id="68" name="文本占位符 3"/>
          <p:cNvSpPr>
            <a:spLocks noGrp="1"/>
          </p:cNvSpPr>
          <p:nvPr>
            <p:ph type="body" sz="quarter" idx="27" hasCustomPrompt="1"/>
          </p:nvPr>
        </p:nvSpPr>
        <p:spPr>
          <a:xfrm>
            <a:off x="7195273" y="4977458"/>
            <a:ext cx="610669" cy="922103"/>
          </a:xfrm>
          <a:prstGeom prst="rect">
            <a:avLst/>
          </a:prstGeom>
        </p:spPr>
        <p:txBody>
          <a:bodyPr lIns="0" tIns="0" rIns="0" bIns="0">
            <a:noAutofit/>
          </a:bodyPr>
          <a:lstStyle>
            <a:lvl1pPr marL="0" indent="0" algn="ctr">
              <a:buNone/>
              <a:defRPr lang="zh-CN" altLang="en-US" sz="4800" b="1" kern="1200" dirty="0">
                <a:solidFill>
                  <a:schemeClr val="bg1"/>
                </a:solidFill>
                <a:effectLst>
                  <a:outerShdw blurRad="101600" dist="38100" dir="8100000" sx="110000" sy="110000" algn="tr" rotWithShape="0">
                    <a:prstClr val="black">
                      <a:alpha val="20000"/>
                    </a:prstClr>
                  </a:outerShdw>
                </a:effectLst>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6.</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副标题页">
    <p:bg>
      <p:bgPr>
        <a:solidFill>
          <a:schemeClr val="bg1">
            <a:alpha val="53000"/>
          </a:schemeClr>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rcRect l="11215" r="4410"/>
          <a:stretch>
            <a:fillRect/>
          </a:stretch>
        </p:blipFill>
        <p:spPr>
          <a:xfrm rot="5400000">
            <a:off x="2667000" y="-2666998"/>
            <a:ext cx="6858000" cy="12191998"/>
          </a:xfrm>
          <a:custGeom>
            <a:avLst/>
            <a:gdLst>
              <a:gd name="connsiteX0" fmla="*/ 0 w 6858000"/>
              <a:gd name="connsiteY0" fmla="*/ 12191998 h 12191998"/>
              <a:gd name="connsiteX1" fmla="*/ 0 w 6858000"/>
              <a:gd name="connsiteY1" fmla="*/ 0 h 12191998"/>
              <a:gd name="connsiteX2" fmla="*/ 6858000 w 6858000"/>
              <a:gd name="connsiteY2" fmla="*/ 0 h 12191998"/>
              <a:gd name="connsiteX3" fmla="*/ 6858000 w 6858000"/>
              <a:gd name="connsiteY3" fmla="*/ 12191998 h 12191998"/>
            </a:gdLst>
            <a:ahLst/>
            <a:cxnLst>
              <a:cxn ang="0">
                <a:pos x="connsiteX0" y="connsiteY0"/>
              </a:cxn>
              <a:cxn ang="0">
                <a:pos x="connsiteX1" y="connsiteY1"/>
              </a:cxn>
              <a:cxn ang="0">
                <a:pos x="connsiteX2" y="connsiteY2"/>
              </a:cxn>
              <a:cxn ang="0">
                <a:pos x="connsiteX3" y="connsiteY3"/>
              </a:cxn>
            </a:cxnLst>
            <a:rect l="l" t="t" r="r" b="b"/>
            <a:pathLst>
              <a:path w="6858000" h="12191998">
                <a:moveTo>
                  <a:pt x="0" y="12191998"/>
                </a:moveTo>
                <a:lnTo>
                  <a:pt x="0" y="0"/>
                </a:lnTo>
                <a:lnTo>
                  <a:pt x="6858000" y="0"/>
                </a:lnTo>
                <a:lnTo>
                  <a:pt x="6858000" y="12191998"/>
                </a:lnTo>
                <a:close/>
              </a:path>
            </a:pathLst>
          </a:custGeom>
        </p:spPr>
      </p:pic>
      <p:sp>
        <p:nvSpPr>
          <p:cNvPr id="14" name="矩形 13"/>
          <p:cNvSpPr/>
          <p:nvPr userDrawn="1"/>
        </p:nvSpPr>
        <p:spPr>
          <a:xfrm>
            <a:off x="0" y="2419943"/>
            <a:ext cx="11518900" cy="2424513"/>
          </a:xfrm>
          <a:prstGeom prst="rect">
            <a:avLst/>
          </a:prstGeom>
          <a:solidFill>
            <a:schemeClr val="accent2">
              <a:alpha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0" rIns="90000" bIns="0" rtlCol="0" anchor="ctr"/>
          <a:lstStyle/>
          <a:p>
            <a:pPr algn="ctr"/>
            <a:endParaRPr lang="zh-CN" altLang="en-US"/>
          </a:p>
        </p:txBody>
      </p:sp>
      <p:sp>
        <p:nvSpPr>
          <p:cNvPr id="9" name="文本占位符 3"/>
          <p:cNvSpPr>
            <a:spLocks noGrp="1"/>
          </p:cNvSpPr>
          <p:nvPr>
            <p:ph type="body" sz="quarter" idx="14" hasCustomPrompt="1"/>
          </p:nvPr>
        </p:nvSpPr>
        <p:spPr>
          <a:xfrm>
            <a:off x="1700645" y="1274783"/>
            <a:ext cx="778213" cy="1525328"/>
          </a:xfrm>
          <a:prstGeom prst="rect">
            <a:avLst/>
          </a:prstGeom>
        </p:spPr>
        <p:txBody>
          <a:bodyPr lIns="0" tIns="0" rIns="0" bIns="0">
            <a:noAutofit/>
          </a:bodyPr>
          <a:lstStyle>
            <a:lvl1pPr marL="0" indent="0" algn="ctr">
              <a:buNone/>
              <a:defRPr lang="zh-CN" altLang="en-US" sz="10700" b="1" kern="1200" dirty="0">
                <a:solidFill>
                  <a:schemeClr val="bg1">
                    <a:alpha val="90000"/>
                  </a:schemeClr>
                </a:solidFill>
                <a:effectLst>
                  <a:outerShdw blurRad="101600" dist="38100" dir="8100000" sx="110000" sy="110000" algn="tr" rotWithShape="0">
                    <a:prstClr val="black">
                      <a:alpha val="20000"/>
                    </a:prstClr>
                  </a:outerShdw>
                </a:effectLst>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1</a:t>
            </a:r>
            <a:endParaRPr lang="zh-CN" altLang="en-US" dirty="0"/>
          </a:p>
        </p:txBody>
      </p:sp>
      <p:sp>
        <p:nvSpPr>
          <p:cNvPr id="11" name="文本占位符 9"/>
          <p:cNvSpPr>
            <a:spLocks noGrp="1"/>
          </p:cNvSpPr>
          <p:nvPr>
            <p:ph type="body" sz="quarter" idx="10"/>
          </p:nvPr>
        </p:nvSpPr>
        <p:spPr>
          <a:xfrm>
            <a:off x="660400" y="1946578"/>
            <a:ext cx="2858703" cy="412372"/>
          </a:xfrm>
          <a:prstGeom prst="rect">
            <a:avLst/>
          </a:prstGeom>
        </p:spPr>
        <p:txBody>
          <a:bodyPr lIns="0" tIns="0" rIns="0" bIns="0">
            <a:normAutofit/>
          </a:bodyPr>
          <a:lstStyle>
            <a:lvl1pPr marL="0" indent="0" algn="ctr">
              <a:buNone/>
              <a:defRPr lang="zh-CN" altLang="en-US" sz="2200" b="1" kern="1200" dirty="0">
                <a:solidFill>
                  <a:schemeClr val="accent1"/>
                </a:solidFill>
                <a:latin typeface="+mj-ea"/>
                <a:ea typeface="+mj-ea"/>
                <a:cs typeface="+mn-cs"/>
              </a:defRPr>
            </a:lvl1pPr>
          </a:lstStyle>
          <a:p>
            <a:pPr lvl="0"/>
            <a:endParaRPr lang="zh-CN" altLang="en-US" dirty="0"/>
          </a:p>
        </p:txBody>
      </p:sp>
      <p:sp>
        <p:nvSpPr>
          <p:cNvPr id="12" name="文本占位符 11"/>
          <p:cNvSpPr>
            <a:spLocks noGrp="1"/>
          </p:cNvSpPr>
          <p:nvPr>
            <p:ph type="body" sz="quarter" idx="11"/>
          </p:nvPr>
        </p:nvSpPr>
        <p:spPr>
          <a:xfrm>
            <a:off x="771864" y="2857302"/>
            <a:ext cx="10635572" cy="1147763"/>
          </a:xfrm>
          <a:prstGeom prst="rect">
            <a:avLst/>
          </a:prstGeom>
        </p:spPr>
        <p:txBody>
          <a:bodyPr lIns="0" tIns="0" rIns="0" bIns="0">
            <a:noAutofit/>
          </a:bodyPr>
          <a:lstStyle>
            <a:lvl1pPr marL="0" indent="0" algn="ctr">
              <a:buNone/>
              <a:defRPr sz="8000" b="1">
                <a:solidFill>
                  <a:schemeClr val="bg1"/>
                </a:solidFill>
                <a:latin typeface="+mj-ea"/>
                <a:ea typeface="+mj-ea"/>
              </a:defRPr>
            </a:lvl1pPr>
          </a:lstStyle>
          <a:p>
            <a:pPr lvl="0"/>
            <a:endParaRPr lang="zh-CN" altLang="en-US" dirty="0"/>
          </a:p>
        </p:txBody>
      </p:sp>
      <p:sp>
        <p:nvSpPr>
          <p:cNvPr id="13" name="文本占位符 11"/>
          <p:cNvSpPr>
            <a:spLocks noGrp="1"/>
          </p:cNvSpPr>
          <p:nvPr>
            <p:ph type="body" sz="quarter" idx="12"/>
          </p:nvPr>
        </p:nvSpPr>
        <p:spPr>
          <a:xfrm>
            <a:off x="771864" y="4042322"/>
            <a:ext cx="10635572" cy="477213"/>
          </a:xfrm>
          <a:prstGeom prst="rect">
            <a:avLst/>
          </a:prstGeom>
        </p:spPr>
        <p:txBody>
          <a:bodyPr lIns="0" tIns="0" rIns="0" bIns="0">
            <a:normAutofit/>
          </a:bodyPr>
          <a:lstStyle>
            <a:lvl1pPr marL="0" indent="0" algn="ctr">
              <a:buNone/>
              <a:defRPr sz="2800">
                <a:solidFill>
                  <a:schemeClr val="bg1"/>
                </a:solidFill>
                <a:latin typeface="+mn-ea"/>
                <a:ea typeface="+mn-ea"/>
              </a:defRPr>
            </a:lvl1pPr>
          </a:lstStyle>
          <a:p>
            <a:pPr lvl="0"/>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标题 1"/>
          <p:cNvSpPr>
            <a:spLocks noGrp="1"/>
          </p:cNvSpPr>
          <p:nvPr>
            <p:ph type="title"/>
          </p:nvPr>
        </p:nvSpPr>
        <p:spPr>
          <a:xfrm>
            <a:off x="660400" y="605269"/>
            <a:ext cx="8308975" cy="424732"/>
          </a:xfrm>
          <a:prstGeom prst="rect">
            <a:avLst/>
          </a:prstGeom>
        </p:spPr>
        <p:txBody>
          <a:bodyPr lIns="91440" tIns="45720" rIns="91440" bIns="46800">
            <a:noAutofit/>
          </a:bodyPr>
          <a:lstStyle>
            <a:lvl1pPr algn="l" defTabSz="914400" rtl="0" eaLnBrk="1" latinLnBrk="0" hangingPunct="1">
              <a:lnSpc>
                <a:spcPct val="90000"/>
              </a:lnSpc>
              <a:spcBef>
                <a:spcPct val="0"/>
              </a:spcBef>
              <a:buNone/>
              <a:defRPr lang="zh-CN" altLang="en-US" sz="2900" b="1" kern="1200" spc="100" dirty="0">
                <a:solidFill>
                  <a:schemeClr val="accent2"/>
                </a:solidFill>
                <a:effectLst/>
                <a:latin typeface="+mj-ea"/>
                <a:ea typeface="+mj-ea"/>
                <a:cs typeface="+mn-cs"/>
              </a:defRPr>
            </a:lvl1pPr>
          </a:lstStyle>
          <a:p>
            <a:pPr marL="0" lvl="0" indent="0" algn="just" defTabSz="914400" rtl="0" eaLnBrk="1" latinLnBrk="0" hangingPunct="1">
              <a:lnSpc>
                <a:spcPct val="90000"/>
              </a:lnSpc>
              <a:spcBef>
                <a:spcPts val="1000"/>
              </a:spcBef>
              <a:buFont typeface="Arial" panose="020B0604020202020204" pitchFamily="34" charset="0"/>
              <a:buNone/>
            </a:pPr>
            <a:r>
              <a:rPr lang="zh-CN" altLang="en-US" dirty="0"/>
              <a:t>单击此处编辑母版标题样式</a:t>
            </a:r>
            <a:endParaRPr lang="zh-CN" altLang="en-US" dirty="0"/>
          </a:p>
        </p:txBody>
      </p:sp>
      <p:sp>
        <p:nvSpPr>
          <p:cNvPr id="4" name="文本占位符 3"/>
          <p:cNvSpPr>
            <a:spLocks noGrp="1"/>
          </p:cNvSpPr>
          <p:nvPr>
            <p:ph type="body" sz="quarter" idx="10" hasCustomPrompt="1"/>
          </p:nvPr>
        </p:nvSpPr>
        <p:spPr>
          <a:xfrm>
            <a:off x="5191932" y="6235700"/>
            <a:ext cx="6326968" cy="234842"/>
          </a:xfrm>
          <a:prstGeom prst="rect">
            <a:avLst/>
          </a:prstGeom>
        </p:spPr>
        <p:txBody>
          <a:bodyPr lIns="91440" tIns="45720" rIns="0" bIns="45720"/>
          <a:lstStyle>
            <a:lvl1pPr marL="0" indent="0" algn="r">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请在此处输入参考文献或标明他人贡献；请在此处输入参考文献或标明他人贡献</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rcRect l="7813" r="7812"/>
          <a:stretch>
            <a:fillRect/>
          </a:stretch>
        </p:blipFill>
        <p:spPr>
          <a:xfrm rot="16200000">
            <a:off x="2667001" y="-2666999"/>
            <a:ext cx="6858000" cy="12191999"/>
          </a:xfrm>
          <a:custGeom>
            <a:avLst/>
            <a:gdLst>
              <a:gd name="connsiteX0" fmla="*/ 6858000 w 6858000"/>
              <a:gd name="connsiteY0" fmla="*/ 0 h 12191999"/>
              <a:gd name="connsiteX1" fmla="*/ 6858000 w 6858000"/>
              <a:gd name="connsiteY1" fmla="*/ 12191999 h 12191999"/>
              <a:gd name="connsiteX2" fmla="*/ 0 w 6858000"/>
              <a:gd name="connsiteY2" fmla="*/ 12191999 h 12191999"/>
              <a:gd name="connsiteX3" fmla="*/ 0 w 6858000"/>
              <a:gd name="connsiteY3" fmla="*/ 0 h 12191999"/>
            </a:gdLst>
            <a:ahLst/>
            <a:cxnLst>
              <a:cxn ang="0">
                <a:pos x="connsiteX0" y="connsiteY0"/>
              </a:cxn>
              <a:cxn ang="0">
                <a:pos x="connsiteX1" y="connsiteY1"/>
              </a:cxn>
              <a:cxn ang="0">
                <a:pos x="connsiteX2" y="connsiteY2"/>
              </a:cxn>
              <a:cxn ang="0">
                <a:pos x="connsiteX3" y="connsiteY3"/>
              </a:cxn>
            </a:cxnLst>
            <a:rect l="l" t="t" r="r" b="b"/>
            <a:pathLst>
              <a:path w="6858000" h="12191999">
                <a:moveTo>
                  <a:pt x="6858000" y="0"/>
                </a:moveTo>
                <a:lnTo>
                  <a:pt x="6858000" y="12191999"/>
                </a:lnTo>
                <a:lnTo>
                  <a:pt x="0" y="12191999"/>
                </a:lnTo>
                <a:lnTo>
                  <a:pt x="0" y="0"/>
                </a:lnTo>
                <a:close/>
              </a:path>
            </a:pathLst>
          </a:custGeom>
        </p:spPr>
      </p:pic>
      <p:sp>
        <p:nvSpPr>
          <p:cNvPr id="12" name="矩形 11"/>
          <p:cNvSpPr/>
          <p:nvPr userDrawn="1"/>
        </p:nvSpPr>
        <p:spPr>
          <a:xfrm>
            <a:off x="310745" y="1793676"/>
            <a:ext cx="11518900" cy="3287948"/>
          </a:xfrm>
          <a:prstGeom prst="rect">
            <a:avLst/>
          </a:prstGeom>
          <a:solidFill>
            <a:schemeClr val="accent2">
              <a:alpha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0" rIns="90000" bIns="0" rtlCol="0" anchor="ctr"/>
          <a:lstStyle/>
          <a:p>
            <a:pPr algn="ctr"/>
            <a:endParaRPr lang="zh-CN" altLang="en-US"/>
          </a:p>
        </p:txBody>
      </p:sp>
      <p:sp>
        <p:nvSpPr>
          <p:cNvPr id="11" name="文本占位符 10"/>
          <p:cNvSpPr>
            <a:spLocks noGrp="1"/>
          </p:cNvSpPr>
          <p:nvPr>
            <p:ph type="body" sz="quarter" idx="12" hasCustomPrompt="1"/>
          </p:nvPr>
        </p:nvSpPr>
        <p:spPr>
          <a:xfrm>
            <a:off x="1207849" y="3428843"/>
            <a:ext cx="9776298" cy="1395336"/>
          </a:xfrm>
          <a:prstGeom prst="rect">
            <a:avLst/>
          </a:prstGeom>
        </p:spPr>
        <p:txBody>
          <a:bodyPr lIns="0" tIns="0" rIns="0" bIns="0">
            <a:normAutofit/>
          </a:bodyPr>
          <a:lstStyle>
            <a:lvl1pPr marL="0" indent="0" algn="ctr">
              <a:buNone/>
              <a:defRPr lang="zh-CN" altLang="en-US" sz="8000" b="1" kern="1200" dirty="0">
                <a:solidFill>
                  <a:schemeClr val="bg1"/>
                </a:solidFill>
                <a:latin typeface="+mj-ea"/>
                <a:ea typeface="+mj-ea"/>
                <a:cs typeface="+mn-cs"/>
              </a:defRPr>
            </a:lvl1pPr>
          </a:lstStyle>
          <a:p>
            <a:pPr lvl="0"/>
            <a:r>
              <a:rPr lang="zh-CN" altLang="en-US" dirty="0"/>
              <a:t>敬请老师批评指正</a:t>
            </a:r>
            <a:endParaRPr lang="zh-CN" altLang="en-US" dirty="0"/>
          </a:p>
        </p:txBody>
      </p:sp>
      <p:sp>
        <p:nvSpPr>
          <p:cNvPr id="24" name="文本占位符 23"/>
          <p:cNvSpPr>
            <a:spLocks noGrp="1"/>
          </p:cNvSpPr>
          <p:nvPr>
            <p:ph type="body" sz="quarter" idx="14" hasCustomPrompt="1"/>
          </p:nvPr>
        </p:nvSpPr>
        <p:spPr>
          <a:xfrm>
            <a:off x="3819726" y="2249813"/>
            <a:ext cx="4552545" cy="914400"/>
          </a:xfrm>
          <a:prstGeom prst="rect">
            <a:avLst/>
          </a:prstGeom>
        </p:spPr>
        <p:txBody>
          <a:bodyPr>
            <a:noAutofit/>
          </a:bodyPr>
          <a:lstStyle>
            <a:lvl1pPr marL="0" indent="0" algn="ctr">
              <a:buNone/>
              <a:defRPr sz="6600">
                <a:solidFill>
                  <a:schemeClr val="bg1"/>
                </a:solidFill>
              </a:defRPr>
            </a:lvl1pPr>
          </a:lstStyle>
          <a:p>
            <a:pPr lvl="0"/>
            <a:r>
              <a:rPr lang="en-US" altLang="zh-CN" dirty="0"/>
              <a:t>THANKS</a:t>
            </a:r>
            <a:r>
              <a:rPr lang="zh-CN" altLang="en-US" dirty="0"/>
              <a:t>！</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1AB7A37-B852-49AB-B2E2-96296AB21F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4" Type="http://schemas.openxmlformats.org/officeDocument/2006/relationships/notesSlide" Target="../notesSlides/notesSlide12.xml"/><Relationship Id="rId13" Type="http://schemas.openxmlformats.org/officeDocument/2006/relationships/slideLayout" Target="../slideLayouts/slideLayout8.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5.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notesSlide" Target="../notesSlides/notesSlide16.xml"/><Relationship Id="rId13" Type="http://schemas.openxmlformats.org/officeDocument/2006/relationships/slideLayout" Target="../slideLayouts/slideLayout8.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2.xml"/><Relationship Id="rId13" Type="http://schemas.openxmlformats.org/officeDocument/2006/relationships/slideLayout" Target="../slideLayouts/slideLayout8.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4" Type="http://schemas.openxmlformats.org/officeDocument/2006/relationships/notesSlide" Target="../notesSlides/notesSlide22.xml"/><Relationship Id="rId13" Type="http://schemas.openxmlformats.org/officeDocument/2006/relationships/slideLayout" Target="../slideLayouts/slideLayout8.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4" Type="http://schemas.openxmlformats.org/officeDocument/2006/relationships/notesSlide" Target="../notesSlides/notesSlide5.xml"/><Relationship Id="rId13" Type="http://schemas.openxmlformats.org/officeDocument/2006/relationships/slideLayout" Target="../slideLayouts/slideLayout8.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vmlDrawing" Target="../drawings/vmlDrawing1.vml"/><Relationship Id="rId5" Type="http://schemas.openxmlformats.org/officeDocument/2006/relationships/slideLayout" Target="../slideLayouts/slideLayout5.xml"/><Relationship Id="rId4" Type="http://schemas.openxmlformats.org/officeDocument/2006/relationships/image" Target="../media/image9.png"/><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4" Type="http://schemas.openxmlformats.org/officeDocument/2006/relationships/notesSlide" Target="../notesSlides/notesSlide9.xml"/><Relationship Id="rId13" Type="http://schemas.openxmlformats.org/officeDocument/2006/relationships/slideLayout" Target="../slideLayouts/slideLayout8.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0" y="4408748"/>
            <a:ext cx="12192000" cy="123425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dirty="0"/>
          </a:p>
        </p:txBody>
      </p:sp>
      <p:grpSp>
        <p:nvGrpSpPr>
          <p:cNvPr id="61" name="组合 60"/>
          <p:cNvGrpSpPr/>
          <p:nvPr/>
        </p:nvGrpSpPr>
        <p:grpSpPr>
          <a:xfrm rot="16200000">
            <a:off x="11374890" y="4781107"/>
            <a:ext cx="1271471" cy="363349"/>
            <a:chOff x="6507038" y="462977"/>
            <a:chExt cx="2430800" cy="471379"/>
          </a:xfrm>
        </p:grpSpPr>
        <p:grpSp>
          <p:nvGrpSpPr>
            <p:cNvPr id="62" name="组合 61"/>
            <p:cNvGrpSpPr/>
            <p:nvPr/>
          </p:nvGrpSpPr>
          <p:grpSpPr>
            <a:xfrm flipV="1">
              <a:off x="6507038" y="462977"/>
              <a:ext cx="1917435" cy="471379"/>
              <a:chOff x="810775" y="1533962"/>
              <a:chExt cx="7782374" cy="1913206"/>
            </a:xfrm>
          </p:grpSpPr>
          <p:sp>
            <p:nvSpPr>
              <p:cNvPr id="64" name="圆角矩形 63"/>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圆角矩形 62"/>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42"/>
          <p:cNvSpPr/>
          <p:nvPr/>
        </p:nvSpPr>
        <p:spPr>
          <a:xfrm>
            <a:off x="5690235" y="4742815"/>
            <a:ext cx="4747895" cy="1014730"/>
          </a:xfrm>
          <a:prstGeom prst="rect">
            <a:avLst/>
          </a:prstGeom>
        </p:spPr>
        <p:txBody>
          <a:bodyPr wrap="square">
            <a:spAutoFit/>
          </a:bodyPr>
          <a:lstStyle/>
          <a:p>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Jian Li</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Qilu University of Technology</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文本框 47"/>
          <p:cNvSpPr txBox="1"/>
          <p:nvPr/>
        </p:nvSpPr>
        <p:spPr>
          <a:xfrm>
            <a:off x="1302385" y="2281555"/>
            <a:ext cx="9587230" cy="1805940"/>
          </a:xfrm>
          <a:prstGeom prst="rect">
            <a:avLst/>
          </a:prstGeom>
          <a:noFill/>
        </p:spPr>
        <p:txBody>
          <a:bodyPr wrap="none" lIns="91438" tIns="45719" rIns="91438" bIns="45719" rtlCol="0">
            <a:noAutofit/>
          </a:bodyPr>
          <a:lstStyle/>
          <a:p>
            <a:pPr algn="ctr"/>
            <a:r>
              <a:rPr lang="en-US" altLang="zh-CN" sz="4800" dirty="0">
                <a:ln w="0"/>
                <a:latin typeface="Britannic Bold" panose="020B0903060703020204" charset="0"/>
                <a:ea typeface="微软雅黑" panose="020B0503020204020204" pitchFamily="34" charset="-122"/>
                <a:cs typeface="Britannic Bold" panose="020B0903060703020204" charset="0"/>
              </a:rPr>
              <a:t>Video capturing device identification </a:t>
            </a:r>
            <a:endParaRPr lang="en-US" altLang="zh-CN" sz="4800" dirty="0">
              <a:ln w="0"/>
              <a:latin typeface="Britannic Bold" panose="020B0903060703020204" charset="0"/>
              <a:ea typeface="微软雅黑" panose="020B0503020204020204" pitchFamily="34" charset="-122"/>
              <a:cs typeface="Britannic Bold" panose="020B0903060703020204" charset="0"/>
            </a:endParaRPr>
          </a:p>
          <a:p>
            <a:pPr algn="ctr"/>
            <a:r>
              <a:rPr lang="en-US" altLang="zh-CN" sz="4800" dirty="0">
                <a:ln w="0"/>
                <a:latin typeface="Britannic Bold" panose="020B0903060703020204" charset="0"/>
                <a:ea typeface="微软雅黑" panose="020B0503020204020204" pitchFamily="34" charset="-122"/>
                <a:cs typeface="Britannic Bold" panose="020B0903060703020204" charset="0"/>
              </a:rPr>
              <a:t>through block-based PRNU matching</a:t>
            </a:r>
            <a:endParaRPr lang="en-US" altLang="zh-CN" sz="4800" dirty="0">
              <a:ln w="0"/>
              <a:latin typeface="Britannic Bold" panose="020B0903060703020204" charset="0"/>
              <a:ea typeface="微软雅黑" panose="020B0503020204020204" pitchFamily="34" charset="-122"/>
              <a:cs typeface="Britannic Bold" panose="020B0903060703020204" charset="0"/>
            </a:endParaRPr>
          </a:p>
        </p:txBody>
      </p:sp>
      <p:sp>
        <p:nvSpPr>
          <p:cNvPr id="57" name="圆角矩形 56"/>
          <p:cNvSpPr/>
          <p:nvPr/>
        </p:nvSpPr>
        <p:spPr>
          <a:xfrm rot="16200000" flipV="1">
            <a:off x="10447004" y="4320548"/>
            <a:ext cx="1282079" cy="130015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Freeform 96"/>
          <p:cNvSpPr/>
          <p:nvPr/>
        </p:nvSpPr>
        <p:spPr bwMode="auto">
          <a:xfrm>
            <a:off x="10716633" y="4926395"/>
            <a:ext cx="742823" cy="716604"/>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36" tIns="45718" rIns="91436" bIns="45718" numCol="1" anchor="t" anchorCtr="0" compatLnSpc="1"/>
          <a:lstStyle/>
          <a:p>
            <a:endParaRPr lang="zh-CN" altLang="en-US">
              <a:solidFill>
                <a:srgbClr val="AD1C21"/>
              </a:solidFill>
            </a:endParaRPr>
          </a:p>
        </p:txBody>
      </p:sp>
      <p:pic>
        <p:nvPicPr>
          <p:cNvPr id="2" name="图片 1" descr="qlu-1"/>
          <p:cNvPicPr>
            <a:picLocks noChangeAspect="1"/>
          </p:cNvPicPr>
          <p:nvPr/>
        </p:nvPicPr>
        <p:blipFill>
          <a:blip r:embed="rId1"/>
          <a:stretch>
            <a:fillRect/>
          </a:stretch>
        </p:blipFill>
        <p:spPr>
          <a:xfrm>
            <a:off x="0" y="0"/>
            <a:ext cx="2230755" cy="214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22368">
        <p14:prism isInverted="1" isContent="1"/>
      </p:transition>
    </mc:Choice>
    <mc:Fallback>
      <p:transition spd="slow" advTm="2236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605155"/>
            <a:ext cx="11129645" cy="424815"/>
          </a:xfrm>
        </p:spPr>
        <p:txBody>
          <a:bodyPr/>
          <a:lstStyle/>
          <a:p>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3.1 </a:t>
            </a:r>
            <a:r>
              <a:rPr lang="en-US" altLang="zh-CN" sz="2900" dirty="0">
                <a:latin typeface="OPPOSans B" panose="00020600040101010101" pitchFamily="18" charset="-122"/>
                <a:ea typeface="OPPOSans B" panose="00020600040101010101" pitchFamily="18" charset="-122"/>
                <a:cs typeface="OPPOSans B" panose="00020600040101010101" pitchFamily="18" charset="-122"/>
              </a:rPr>
              <a:t>CDI strategies based on PRNU extraction from video</a:t>
            </a:r>
            <a:br>
              <a:rPr lang="en-US" altLang="zh-CN" sz="2900" dirty="0">
                <a:latin typeface="OPPOSans B" panose="00020600040101010101" pitchFamily="18" charset="-122"/>
                <a:ea typeface="OPPOSans B" panose="00020600040101010101" pitchFamily="18" charset="-122"/>
                <a:cs typeface="OPPOSans B" panose="00020600040101010101" pitchFamily="18" charset="-122"/>
              </a:rPr>
            </a:br>
            <a:endParaRPr lang="zh-CN" altLang="en-US"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4" name="文本框 3"/>
          <p:cNvSpPr txBox="1"/>
          <p:nvPr/>
        </p:nvSpPr>
        <p:spPr>
          <a:xfrm>
            <a:off x="1009015" y="1397000"/>
            <a:ext cx="10432415" cy="5325110"/>
          </a:xfrm>
          <a:prstGeom prst="rect">
            <a:avLst/>
          </a:prstGeom>
          <a:noFill/>
        </p:spPr>
        <p:txBody>
          <a:bodyPr wrap="square" rtlCol="0">
            <a:noAutofit/>
          </a:bodyPr>
          <a:p>
            <a:pPr indent="0" algn="l">
              <a:lnSpc>
                <a:spcPct val="150000"/>
              </a:lnSpc>
              <a:buClrTx/>
              <a:buSzTx/>
              <a:buFont typeface="Wingdings" panose="05000000000000000000" charset="0"/>
              <a:buNone/>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The following two strategies, I1 and I2, are applicable to CDI of an input test video when an image set I is available to extract a reference PRNU K(I)</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l">
              <a:lnSpc>
                <a:spcPct val="150000"/>
              </a:lnSpc>
              <a:buClrTx/>
              <a:buSzTx/>
              <a:buFont typeface="Wingdings" panose="05000000000000000000" charset="0"/>
              <a:buChar char="Ø"/>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I1: T denotes a frame set picked from the test video for extracting a test PRNU K(T). CDI is determined by observing the similarity between K</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and K</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which can be calculated by correlation coefficient ρ(K(I),K(T))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l">
              <a:lnSpc>
                <a:spcPct val="150000"/>
              </a:lnSpc>
              <a:buClrTx/>
              <a:buSzTx/>
              <a:buFont typeface="Wingdings" panose="05000000000000000000" charset="0"/>
              <a:buChar char="Ø"/>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I2: A sequence of test residue is extracted from each frame of a given test video (with all frames denoted by T). And then match the residue sequence with the reference PRNU one by one, and the largest NCC is taken as the similarity measure, mathematically, MAX</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F∈T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ρ(K(I)⋅F,W).</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605269"/>
            <a:ext cx="10443029" cy="424732"/>
          </a:xfrm>
        </p:spPr>
        <p:txBody>
          <a:bodyPr/>
          <a:lstStyle/>
          <a:p>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3.2 Expectation of NCC with strategy I2</a:t>
            </a:r>
            <a:endPar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6" name="文本框 5"/>
          <p:cNvSpPr txBox="1"/>
          <p:nvPr/>
        </p:nvSpPr>
        <p:spPr>
          <a:xfrm>
            <a:off x="812165" y="1344295"/>
            <a:ext cx="10653395" cy="3235960"/>
          </a:xfrm>
          <a:prstGeom prst="rect">
            <a:avLst/>
          </a:prstGeom>
          <a:noFill/>
          <a:ln>
            <a:solidFill>
              <a:schemeClr val="accent1"/>
            </a:solidFill>
          </a:ln>
        </p:spPr>
        <p:txBody>
          <a:bodyPr wrap="square" rtlCol="0">
            <a:noAutofit/>
          </a:bodyPr>
          <a:lstStyle/>
          <a:p>
            <a:pPr lvl="0" algn="l">
              <a:lnSpc>
                <a:spcPct val="150000"/>
              </a:lnSpc>
              <a:buClrTx/>
              <a:buSzTx/>
              <a:buFontTx/>
            </a:pPr>
            <a:r>
              <a:rPr lang="en-US" altLang="zh-CN" sz="2000" dirty="0">
                <a:latin typeface="Taffy" charset="0"/>
                <a:ea typeface="宋体" panose="02010600030101010101" pitchFamily="2" charset="-122"/>
                <a:cs typeface="Taffy" charset="0"/>
                <a:sym typeface="+mn-ea"/>
              </a:rPr>
              <a:t>Theorem 2. Let K(I) be the reference PRNU extracted from a set of images,  and F be a set of test frames possibly transformed for video stabilization. The expectation of the NCC associated with strategy I2 satisfies the following inequality,</a:t>
            </a:r>
            <a:endParaRPr lang="en-US" altLang="zh-CN" sz="2000" dirty="0">
              <a:latin typeface="Taffy" charset="0"/>
              <a:ea typeface="宋体" panose="02010600030101010101" pitchFamily="2" charset="-122"/>
              <a:cs typeface="Taffy" charset="0"/>
              <a:sym typeface="+mn-ea"/>
            </a:endParaRPr>
          </a:p>
          <a:p>
            <a:pPr lvl="0" algn="l">
              <a:lnSpc>
                <a:spcPct val="150000"/>
              </a:lnSpc>
              <a:buClrTx/>
              <a:buSzTx/>
              <a:buFontTx/>
            </a:pPr>
            <a:endParaRPr lang="en-US" altLang="zh-CN" sz="2000" dirty="0">
              <a:latin typeface="Taffy" charset="0"/>
              <a:ea typeface="宋体" panose="02010600030101010101" pitchFamily="2" charset="-122"/>
              <a:cs typeface="Taffy" charset="0"/>
              <a:sym typeface="+mn-ea"/>
            </a:endParaRPr>
          </a:p>
          <a:p>
            <a:pPr lvl="0" algn="l">
              <a:lnSpc>
                <a:spcPct val="150000"/>
              </a:lnSpc>
              <a:buClrTx/>
              <a:buSzTx/>
              <a:buFontTx/>
            </a:pPr>
            <a:endParaRPr lang="en-US" altLang="zh-CN" sz="2000" dirty="0">
              <a:latin typeface="Taffy" charset="0"/>
              <a:ea typeface="宋体" panose="02010600030101010101" pitchFamily="2" charset="-122"/>
              <a:cs typeface="Taffy" charset="0"/>
              <a:sym typeface="+mn-ea"/>
            </a:endParaRPr>
          </a:p>
          <a:p>
            <a:pPr lvl="0" algn="l">
              <a:lnSpc>
                <a:spcPct val="150000"/>
              </a:lnSpc>
              <a:buClrTx/>
              <a:buSzTx/>
              <a:buFontTx/>
            </a:pPr>
            <a:r>
              <a:rPr lang="en-US" altLang="zh-CN" sz="2000" dirty="0">
                <a:latin typeface="Taffy" charset="0"/>
                <a:ea typeface="宋体" panose="02010600030101010101" pitchFamily="2" charset="-122"/>
                <a:cs typeface="Taffy" charset="0"/>
                <a:sym typeface="+mn-ea"/>
              </a:rPr>
              <a:t>where n is number of the frames in a video sequence, and P(F0) represents the probability that a video has a frame not transformed.</a:t>
            </a:r>
            <a:endParaRPr lang="en-US" altLang="zh-CN" sz="2000" dirty="0">
              <a:latin typeface="Taffy" charset="0"/>
              <a:ea typeface="宋体" panose="02010600030101010101" pitchFamily="2" charset="-122"/>
              <a:cs typeface="Taffy" charset="0"/>
            </a:endParaRPr>
          </a:p>
          <a:p>
            <a:pPr lvl="0" algn="l">
              <a:lnSpc>
                <a:spcPct val="150000"/>
              </a:lnSpc>
              <a:buClrTx/>
              <a:buSzTx/>
              <a:buFontTx/>
            </a:pPr>
            <a:endParaRPr lang="en-US" altLang="zh-CN" sz="2000" dirty="0">
              <a:latin typeface="Taffy" charset="0"/>
              <a:ea typeface="宋体" panose="02010600030101010101" pitchFamily="2" charset="-122"/>
              <a:cs typeface="Taffy" charset="0"/>
              <a:sym typeface="+mn-ea"/>
            </a:endParaRPr>
          </a:p>
        </p:txBody>
      </p:sp>
      <p:pic>
        <p:nvPicPr>
          <p:cNvPr id="4" name="图片 3"/>
          <p:cNvPicPr>
            <a:picLocks noChangeAspect="1"/>
          </p:cNvPicPr>
          <p:nvPr/>
        </p:nvPicPr>
        <p:blipFill>
          <a:blip r:embed="rId1"/>
          <a:stretch>
            <a:fillRect/>
          </a:stretch>
        </p:blipFill>
        <p:spPr>
          <a:xfrm>
            <a:off x="2454910" y="2896235"/>
            <a:ext cx="7618095" cy="807720"/>
          </a:xfrm>
          <a:prstGeom prst="rect">
            <a:avLst/>
          </a:prstGeom>
        </p:spPr>
      </p:pic>
      <p:sp>
        <p:nvSpPr>
          <p:cNvPr id="3" name="文本框 2"/>
          <p:cNvSpPr txBox="1"/>
          <p:nvPr/>
        </p:nvSpPr>
        <p:spPr>
          <a:xfrm>
            <a:off x="812165" y="4731385"/>
            <a:ext cx="10653395" cy="2214880"/>
          </a:xfrm>
          <a:prstGeom prst="rect">
            <a:avLst/>
          </a:prstGeom>
          <a:noFill/>
        </p:spPr>
        <p:txBody>
          <a:bodyPr wrap="square" rtlCol="0">
            <a:spAutoFit/>
          </a:bodyPr>
          <a:p>
            <a:pPr algn="l">
              <a:lnSpc>
                <a:spcPct val="150000"/>
              </a:lnSpc>
              <a:buClrTx/>
              <a:buSzTx/>
              <a:buFont typeface="Wingdings" panose="05000000000000000000" charset="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sym typeface="+mn-ea"/>
              </a:rPr>
              <a:t>Theorem 2 shows that the local and global transformations have a similar effect on strategy I2. This is not intuitive because the local transformation usually makes the misalignment of PRNU more complex in comparison with the global one. Besides, we note that the performance of strategy I2 relates to the number of video frames. </a:t>
            </a:r>
            <a:endParaRPr lang="en-US" altLang="zh-CN" sz="2000" b="0" i="0"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a:xfrm>
            <a:off x="3189360" y="455639"/>
            <a:ext cx="0" cy="564364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rot="5400000">
            <a:off x="-2741856" y="2736809"/>
            <a:ext cx="6818603" cy="134499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5" name="组 14"/>
          <p:cNvGrpSpPr/>
          <p:nvPr/>
        </p:nvGrpSpPr>
        <p:grpSpPr>
          <a:xfrm>
            <a:off x="-22301" y="6654791"/>
            <a:ext cx="1271471" cy="203211"/>
            <a:chOff x="-22302" y="6654791"/>
            <a:chExt cx="1271471" cy="203210"/>
          </a:xfrm>
        </p:grpSpPr>
        <p:sp>
          <p:nvSpPr>
            <p:cNvPr id="9" name="圆角矩形 8"/>
            <p:cNvSpPr/>
            <p:nvPr/>
          </p:nvSpPr>
          <p:spPr>
            <a:xfrm flipV="1">
              <a:off x="240276"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flipV="1">
              <a:off x="-2230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flipV="1">
              <a:off x="755838"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flipV="1">
              <a:off x="493260"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102436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13075" y="245328"/>
            <a:ext cx="1031043" cy="4519883"/>
          </a:xfrm>
          <a:prstGeom prst="rect">
            <a:avLst/>
          </a:prstGeom>
          <a:noFill/>
        </p:spPr>
        <p:txBody>
          <a:bodyPr vert="eaVert" wrap="square" lIns="91436" tIns="45718" rIns="91436" bIns="45718" rtlCol="0">
            <a:spAutoFit/>
          </a:bodyPr>
          <a:lstStyle/>
          <a:p>
            <a:r>
              <a:rPr lang="en-US" altLang="zh-CN" sz="5500" dirty="0">
                <a:solidFill>
                  <a:schemeClr val="bg1"/>
                </a:solidFill>
                <a:latin typeface="Eras Light ITC" panose="020B0402030504020804" pitchFamily="34" charset="0"/>
              </a:rPr>
              <a:t>CONTENTS</a:t>
            </a:r>
            <a:endParaRPr lang="zh-CN" altLang="en-US" sz="5500" dirty="0">
              <a:solidFill>
                <a:schemeClr val="bg1"/>
              </a:solidFill>
              <a:latin typeface="Eras Light ITC" panose="020B0402030504020804" pitchFamily="34" charset="0"/>
            </a:endParaRPr>
          </a:p>
        </p:txBody>
      </p:sp>
      <p:sp>
        <p:nvSpPr>
          <p:cNvPr id="73" name="圆角矩形 72"/>
          <p:cNvSpPr/>
          <p:nvPr>
            <p:custDataLst>
              <p:tags r:id="rId1"/>
            </p:custDataLst>
          </p:nvPr>
        </p:nvSpPr>
        <p:spPr>
          <a:xfrm rot="10800000" flipV="1">
            <a:off x="3584374" y="958929"/>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36" tIns="45718" rIns="91436" bIns="45718" numCol="1" spcCol="0" rtlCol="0" fromWordArt="0" anchor="ctr" anchorCtr="0" forceAA="0" compatLnSpc="1">
            <a:noAutofit/>
          </a:bodyPr>
          <a:lstStyle/>
          <a:p>
            <a:pPr lvl="0" algn="ctr">
              <a:buClrTx/>
              <a:buSzTx/>
              <a:buFontTx/>
            </a:pPr>
            <a:r>
              <a:rPr lang="en-US" altLang="zh-CN" sz="3600" dirty="0">
                <a:sym typeface="+mn-ea"/>
              </a:rPr>
              <a:t>1</a:t>
            </a:r>
            <a:endParaRPr lang="en-US" altLang="zh-CN" sz="3600" dirty="0">
              <a:sym typeface="+mn-ea"/>
            </a:endParaRPr>
          </a:p>
        </p:txBody>
      </p:sp>
      <p:sp>
        <p:nvSpPr>
          <p:cNvPr id="74" name="圆角矩形 73"/>
          <p:cNvSpPr/>
          <p:nvPr>
            <p:custDataLst>
              <p:tags r:id="rId2"/>
            </p:custDataLst>
          </p:nvPr>
        </p:nvSpPr>
        <p:spPr>
          <a:xfrm rot="10800000" flipV="1">
            <a:off x="3584374" y="18894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en-US" altLang="zh-CN" sz="3600" dirty="0"/>
          </a:p>
        </p:txBody>
      </p:sp>
      <p:sp>
        <p:nvSpPr>
          <p:cNvPr id="76" name="圆角矩形 75"/>
          <p:cNvSpPr/>
          <p:nvPr>
            <p:custDataLst>
              <p:tags r:id="rId3"/>
            </p:custDataLst>
          </p:nvPr>
        </p:nvSpPr>
        <p:spPr>
          <a:xfrm rot="10800000" flipV="1">
            <a:off x="3571155" y="281973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en-US" altLang="zh-CN" sz="3600" dirty="0"/>
          </a:p>
        </p:txBody>
      </p:sp>
      <p:sp>
        <p:nvSpPr>
          <p:cNvPr id="87" name="文本框 86"/>
          <p:cNvSpPr txBox="1"/>
          <p:nvPr>
            <p:custDataLst>
              <p:tags r:id="rId4"/>
            </p:custDataLst>
          </p:nvPr>
        </p:nvSpPr>
        <p:spPr>
          <a:xfrm>
            <a:off x="4456880" y="910551"/>
            <a:ext cx="362521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Research Background </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9" name="文本框 88"/>
          <p:cNvSpPr txBox="1"/>
          <p:nvPr>
            <p:custDataLst>
              <p:tags r:id="rId5"/>
            </p:custDataLst>
          </p:nvPr>
        </p:nvSpPr>
        <p:spPr>
          <a:xfrm>
            <a:off x="4457700" y="2777451"/>
            <a:ext cx="439102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Effect </a:t>
            </a: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of Video Stabilization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0" name="文本框 89"/>
          <p:cNvSpPr txBox="1"/>
          <p:nvPr>
            <p:custDataLst>
              <p:tags r:id="rId6"/>
            </p:custDataLst>
          </p:nvPr>
        </p:nvSpPr>
        <p:spPr>
          <a:xfrm>
            <a:off x="4456880" y="1844001"/>
            <a:ext cx="2226945" cy="520700"/>
          </a:xfrm>
          <a:prstGeom prst="rect">
            <a:avLst/>
          </a:prstGeom>
          <a:noFill/>
        </p:spPr>
        <p:txBody>
          <a:bodyPr wrap="none" lIns="91436" tIns="45718" rIns="91436" bIns="45718" rtlCol="0">
            <a:spAutoFit/>
          </a:bodyPr>
          <a:lstStyle/>
          <a:p>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Related works</a:t>
            </a:r>
            <a:endParaRPr lang="zh-CN" altLang="en-US"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圆角矩形 77"/>
          <p:cNvSpPr/>
          <p:nvPr>
            <p:custDataLst>
              <p:tags r:id="rId7"/>
            </p:custDataLst>
          </p:nvPr>
        </p:nvSpPr>
        <p:spPr>
          <a:xfrm rot="10800000" flipV="1">
            <a:off x="3584374" y="375001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25" name="文本框 24"/>
          <p:cNvSpPr txBox="1"/>
          <p:nvPr>
            <p:custDataLst>
              <p:tags r:id="rId8"/>
            </p:custDataLst>
          </p:nvPr>
        </p:nvSpPr>
        <p:spPr>
          <a:xfrm>
            <a:off x="4457700" y="4644351"/>
            <a:ext cx="345122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Experimental Results</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圆角矩形 77"/>
          <p:cNvSpPr/>
          <p:nvPr>
            <p:custDataLst>
              <p:tags r:id="rId9"/>
            </p:custDataLst>
          </p:nvPr>
        </p:nvSpPr>
        <p:spPr>
          <a:xfrm rot="10800000" flipV="1">
            <a:off x="3585009" y="468028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5</a:t>
            </a:r>
            <a:endParaRPr lang="en-US" altLang="zh-CN" sz="3600" dirty="0"/>
          </a:p>
        </p:txBody>
      </p:sp>
      <p:sp>
        <p:nvSpPr>
          <p:cNvPr id="3" name="文本框 2"/>
          <p:cNvSpPr txBox="1"/>
          <p:nvPr>
            <p:custDataLst>
              <p:tags r:id="rId10"/>
            </p:custDataLst>
          </p:nvPr>
        </p:nvSpPr>
        <p:spPr>
          <a:xfrm>
            <a:off x="4457065" y="3710901"/>
            <a:ext cx="3246120" cy="5207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glow rad="63500">
              <a:schemeClr val="accent1">
                <a:satMod val="175000"/>
                <a:alpha val="40000"/>
              </a:schemeClr>
            </a:glow>
          </a:effectLst>
        </p:spPr>
        <p:txBody>
          <a:bodyPr wrap="square" lIns="91436" tIns="45718" rIns="91436" bIns="45718" rtlCol="0">
            <a:spAutoFit/>
          </a:bodyPr>
          <a:lstStyle/>
          <a:p>
            <a:pPr lvl="0" algn="l">
              <a:buClrTx/>
              <a:buSzTx/>
              <a:buFontTx/>
            </a:pPr>
            <a:r>
              <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Proposed Aglorithm</a:t>
            </a:r>
            <a:endPar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custDataLst>
              <p:tags r:id="rId11"/>
            </p:custDataLst>
          </p:nvPr>
        </p:nvSpPr>
        <p:spPr>
          <a:xfrm>
            <a:off x="4457065" y="5577801"/>
            <a:ext cx="188087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Conclusion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圆角矩形 77"/>
          <p:cNvSpPr/>
          <p:nvPr>
            <p:custDataLst>
              <p:tags r:id="rId12"/>
            </p:custDataLst>
          </p:nvPr>
        </p:nvSpPr>
        <p:spPr>
          <a:xfrm rot="10800000" flipV="1">
            <a:off x="3584374" y="56105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6</a:t>
            </a:r>
            <a:endParaRPr lang="en-US" altLang="zh-CN" sz="3600" dirty="0"/>
          </a:p>
        </p:txBody>
      </p:sp>
    </p:spTree>
  </p:cSld>
  <p:clrMapOvr>
    <a:masterClrMapping/>
  </p:clrMapOvr>
  <mc:AlternateContent xmlns:mc="http://schemas.openxmlformats.org/markup-compatibility/2006">
    <mc:Choice xmlns:p14="http://schemas.microsoft.com/office/powerpoint/2010/main" Requires="p14">
      <p:transition spd="slow" p14:dur="1600" advTm="3030">
        <p14:conveyor dir="l"/>
      </p:transition>
    </mc:Choice>
    <mc:Fallback>
      <p:transition spd="slow" advTm="303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605269"/>
            <a:ext cx="10443029" cy="424732"/>
          </a:xfrm>
        </p:spPr>
        <p:txBody>
          <a:bodyPr/>
          <a:lstStyle/>
          <a:p>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4.1 Registration is not a good approach</a:t>
            </a:r>
            <a:br>
              <a:rPr lang="en-US" altLang="zh-CN" sz="3200" dirty="0">
                <a:solidFill>
                  <a:schemeClr val="tx1">
                    <a:lumMod val="65000"/>
                    <a:lumOff val="35000"/>
                  </a:schemeClr>
                </a:solidFill>
              </a:rPr>
            </a:br>
            <a:endParaRPr lang="zh-CN" altLang="en-US"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6" name="文本框 5"/>
          <p:cNvSpPr txBox="1"/>
          <p:nvPr/>
        </p:nvSpPr>
        <p:spPr>
          <a:xfrm>
            <a:off x="861695" y="1477645"/>
            <a:ext cx="10040620" cy="3231515"/>
          </a:xfrm>
          <a:prstGeom prst="rect">
            <a:avLst/>
          </a:prstGeom>
          <a:noFill/>
        </p:spPr>
        <p:txBody>
          <a:bodyPr wrap="square" rtlCol="0">
            <a:noAutofit/>
          </a:bodyPr>
          <a:lstStyle/>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The performance of strategy I2 can be improved further by a registration process</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PRNU registration is likely to provide us with a variety of transformed test PRNU to match with a reference</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We can obtain hundreds of frames from a few seconds of video. Every frame is with different geometrical transformations. It is possible to attenuate the effect of video stabilization to make full use of all these frames.</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605269"/>
            <a:ext cx="10443029" cy="424732"/>
          </a:xfrm>
        </p:spPr>
        <p:txBody>
          <a:bodyPr/>
          <a:lstStyle/>
          <a:p>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4.2 Proposed block-based algorithm</a:t>
            </a:r>
            <a:endParaRPr lang="zh-CN" altLang="en-US"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pic>
        <p:nvPicPr>
          <p:cNvPr id="3" name="图片 2"/>
          <p:cNvPicPr>
            <a:picLocks noChangeAspect="1"/>
          </p:cNvPicPr>
          <p:nvPr/>
        </p:nvPicPr>
        <p:blipFill>
          <a:blip r:embed="rId1"/>
          <a:stretch>
            <a:fillRect/>
          </a:stretch>
        </p:blipFill>
        <p:spPr>
          <a:xfrm>
            <a:off x="5934075" y="1780540"/>
            <a:ext cx="5673090" cy="4704715"/>
          </a:xfrm>
          <a:prstGeom prst="rect">
            <a:avLst/>
          </a:prstGeom>
        </p:spPr>
      </p:pic>
      <p:pic>
        <p:nvPicPr>
          <p:cNvPr id="4" name="图片 3"/>
          <p:cNvPicPr>
            <a:picLocks noChangeAspect="1"/>
          </p:cNvPicPr>
          <p:nvPr/>
        </p:nvPicPr>
        <p:blipFill>
          <a:blip r:embed="rId2"/>
          <a:stretch>
            <a:fillRect/>
          </a:stretch>
        </p:blipFill>
        <p:spPr>
          <a:xfrm>
            <a:off x="808990" y="1537335"/>
            <a:ext cx="4572635" cy="50215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4.3 Advantage of the proposed algorithm</a:t>
            </a:r>
            <a:endParaRPr lang="en-US" altLang="zh-CN"/>
          </a:p>
        </p:txBody>
      </p:sp>
      <p:sp>
        <p:nvSpPr>
          <p:cNvPr id="3" name="文本占位符 2"/>
          <p:cNvSpPr>
            <a:spLocks noGrp="1"/>
          </p:cNvSpPr>
          <p:nvPr>
            <p:ph type="body" sz="quarter" idx="10"/>
          </p:nvPr>
        </p:nvSpPr>
        <p:spPr/>
        <p:txBody>
          <a:bodyPr/>
          <a:p>
            <a:endParaRPr lang="zh-CN" altLang="en-US"/>
          </a:p>
        </p:txBody>
      </p:sp>
      <p:sp>
        <p:nvSpPr>
          <p:cNvPr id="7" name="文本框 6"/>
          <p:cNvSpPr txBox="1"/>
          <p:nvPr/>
        </p:nvSpPr>
        <p:spPr>
          <a:xfrm>
            <a:off x="861695" y="1477645"/>
            <a:ext cx="4404360" cy="4317365"/>
          </a:xfrm>
          <a:prstGeom prst="rect">
            <a:avLst/>
          </a:prstGeom>
          <a:noFill/>
        </p:spPr>
        <p:txBody>
          <a:bodyPr wrap="square" rtlCol="0">
            <a:noAutofit/>
          </a:bodyPr>
          <a:p>
            <a:pPr marL="457200" indent="-457200" fontAlgn="auto">
              <a:lnSpc>
                <a:spcPct val="100000"/>
              </a:lnSpc>
              <a:buFont typeface="Arial" panose="020B0604020202020204" pitchFamily="34" charset="0"/>
              <a:buChar char="•"/>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We partly exclude rotation from matching for registration</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fontAlgn="auto">
              <a:lnSpc>
                <a:spcPct val="100000"/>
              </a:lnSpc>
              <a:buFont typeface="Arial" panose="020B0604020202020204" pitchFamily="34" charset="0"/>
              <a:buChar char="•"/>
            </a:pP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fontAlgn="auto">
              <a:lnSpc>
                <a:spcPct val="100000"/>
              </a:lnSpc>
              <a:buFont typeface="Arial" panose="020B0604020202020204" pitchFamily="34" charset="0"/>
              <a:buChar char="•"/>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Dividing a PRNU into blocks can enlarge the number of probes</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5455285" y="1121410"/>
            <a:ext cx="5800725" cy="56483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a:xfrm>
            <a:off x="3189360" y="455639"/>
            <a:ext cx="0" cy="564364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rot="5400000">
            <a:off x="-2741856" y="2736809"/>
            <a:ext cx="6818603" cy="134499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5" name="组 14"/>
          <p:cNvGrpSpPr/>
          <p:nvPr/>
        </p:nvGrpSpPr>
        <p:grpSpPr>
          <a:xfrm>
            <a:off x="-22301" y="6654791"/>
            <a:ext cx="1271471" cy="203211"/>
            <a:chOff x="-22302" y="6654791"/>
            <a:chExt cx="1271471" cy="203210"/>
          </a:xfrm>
        </p:grpSpPr>
        <p:sp>
          <p:nvSpPr>
            <p:cNvPr id="9" name="圆角矩形 8"/>
            <p:cNvSpPr/>
            <p:nvPr/>
          </p:nvSpPr>
          <p:spPr>
            <a:xfrm flipV="1">
              <a:off x="240276"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flipV="1">
              <a:off x="-2230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flipV="1">
              <a:off x="755838"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flipV="1">
              <a:off x="493260"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102436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13075" y="245328"/>
            <a:ext cx="1031043" cy="4519883"/>
          </a:xfrm>
          <a:prstGeom prst="rect">
            <a:avLst/>
          </a:prstGeom>
          <a:noFill/>
        </p:spPr>
        <p:txBody>
          <a:bodyPr vert="eaVert" wrap="square" lIns="91436" tIns="45718" rIns="91436" bIns="45718" rtlCol="0">
            <a:spAutoFit/>
          </a:bodyPr>
          <a:lstStyle/>
          <a:p>
            <a:r>
              <a:rPr lang="en-US" altLang="zh-CN" sz="5500" dirty="0">
                <a:solidFill>
                  <a:schemeClr val="bg1"/>
                </a:solidFill>
                <a:latin typeface="Eras Light ITC" panose="020B0402030504020804" pitchFamily="34" charset="0"/>
              </a:rPr>
              <a:t>CONTENTS</a:t>
            </a:r>
            <a:endParaRPr lang="zh-CN" altLang="en-US" sz="5500" dirty="0">
              <a:solidFill>
                <a:schemeClr val="bg1"/>
              </a:solidFill>
              <a:latin typeface="Eras Light ITC" panose="020B0402030504020804" pitchFamily="34" charset="0"/>
            </a:endParaRPr>
          </a:p>
        </p:txBody>
      </p:sp>
      <p:sp>
        <p:nvSpPr>
          <p:cNvPr id="73" name="圆角矩形 72"/>
          <p:cNvSpPr/>
          <p:nvPr>
            <p:custDataLst>
              <p:tags r:id="rId1"/>
            </p:custDataLst>
          </p:nvPr>
        </p:nvSpPr>
        <p:spPr>
          <a:xfrm rot="10800000" flipV="1">
            <a:off x="3641524" y="958929"/>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36" tIns="45718" rIns="91436" bIns="45718" numCol="1" spcCol="0" rtlCol="0" fromWordArt="0" anchor="ctr" anchorCtr="0" forceAA="0" compatLnSpc="1">
            <a:noAutofit/>
          </a:bodyPr>
          <a:lstStyle/>
          <a:p>
            <a:pPr lvl="0" algn="ctr">
              <a:buClrTx/>
              <a:buSzTx/>
              <a:buFontTx/>
            </a:pPr>
            <a:r>
              <a:rPr lang="en-US" altLang="zh-CN" sz="3600" dirty="0">
                <a:sym typeface="+mn-ea"/>
              </a:rPr>
              <a:t>1</a:t>
            </a:r>
            <a:endParaRPr lang="en-US" altLang="zh-CN" sz="3600" dirty="0">
              <a:sym typeface="+mn-ea"/>
            </a:endParaRPr>
          </a:p>
        </p:txBody>
      </p:sp>
      <p:sp>
        <p:nvSpPr>
          <p:cNvPr id="74" name="圆角矩形 73"/>
          <p:cNvSpPr/>
          <p:nvPr>
            <p:custDataLst>
              <p:tags r:id="rId2"/>
            </p:custDataLst>
          </p:nvPr>
        </p:nvSpPr>
        <p:spPr>
          <a:xfrm rot="10800000" flipV="1">
            <a:off x="3641524" y="18894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en-US" altLang="zh-CN" sz="3600" dirty="0"/>
          </a:p>
        </p:txBody>
      </p:sp>
      <p:sp>
        <p:nvSpPr>
          <p:cNvPr id="76" name="圆角矩形 75"/>
          <p:cNvSpPr/>
          <p:nvPr>
            <p:custDataLst>
              <p:tags r:id="rId3"/>
            </p:custDataLst>
          </p:nvPr>
        </p:nvSpPr>
        <p:spPr>
          <a:xfrm rot="10800000" flipV="1">
            <a:off x="3628305" y="281973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en-US" altLang="zh-CN" sz="3600" dirty="0"/>
          </a:p>
        </p:txBody>
      </p:sp>
      <p:sp>
        <p:nvSpPr>
          <p:cNvPr id="87" name="文本框 86"/>
          <p:cNvSpPr txBox="1"/>
          <p:nvPr>
            <p:custDataLst>
              <p:tags r:id="rId4"/>
            </p:custDataLst>
          </p:nvPr>
        </p:nvSpPr>
        <p:spPr>
          <a:xfrm>
            <a:off x="4514030" y="910551"/>
            <a:ext cx="362521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Research Background </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9" name="文本框 88"/>
          <p:cNvSpPr txBox="1"/>
          <p:nvPr>
            <p:custDataLst>
              <p:tags r:id="rId5"/>
            </p:custDataLst>
          </p:nvPr>
        </p:nvSpPr>
        <p:spPr>
          <a:xfrm>
            <a:off x="4514215" y="2777451"/>
            <a:ext cx="439102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Effect </a:t>
            </a: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of Video Stabilization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0" name="文本框 89"/>
          <p:cNvSpPr txBox="1"/>
          <p:nvPr>
            <p:custDataLst>
              <p:tags r:id="rId6"/>
            </p:custDataLst>
          </p:nvPr>
        </p:nvSpPr>
        <p:spPr>
          <a:xfrm>
            <a:off x="4514030" y="1844001"/>
            <a:ext cx="2226945" cy="520700"/>
          </a:xfrm>
          <a:prstGeom prst="rect">
            <a:avLst/>
          </a:prstGeom>
          <a:noFill/>
        </p:spPr>
        <p:txBody>
          <a:bodyPr wrap="none" lIns="91436" tIns="45718" rIns="91436" bIns="45718" rtlCol="0">
            <a:spAutoFit/>
          </a:bodyPr>
          <a:lstStyle/>
          <a:p>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Related works</a:t>
            </a:r>
            <a:endParaRPr lang="zh-CN" altLang="en-US"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圆角矩形 77"/>
          <p:cNvSpPr/>
          <p:nvPr>
            <p:custDataLst>
              <p:tags r:id="rId7"/>
            </p:custDataLst>
          </p:nvPr>
        </p:nvSpPr>
        <p:spPr>
          <a:xfrm rot="10800000" flipV="1">
            <a:off x="3641524" y="375001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25" name="文本框 24"/>
          <p:cNvSpPr txBox="1"/>
          <p:nvPr>
            <p:custDataLst>
              <p:tags r:id="rId8"/>
            </p:custDataLst>
          </p:nvPr>
        </p:nvSpPr>
        <p:spPr>
          <a:xfrm>
            <a:off x="4514850" y="4644351"/>
            <a:ext cx="3624580" cy="5207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glow rad="63500">
              <a:schemeClr val="accent1">
                <a:satMod val="175000"/>
                <a:alpha val="40000"/>
              </a:schemeClr>
            </a:glow>
          </a:effectLst>
        </p:spPr>
        <p:txBody>
          <a:bodyPr wrap="square" lIns="91436" tIns="45718" rIns="91436" bIns="45718" rtlCol="0">
            <a:spAutoFit/>
          </a:bodyPr>
          <a:lstStyle/>
          <a:p>
            <a:pPr lvl="0" algn="l">
              <a:buClrTx/>
              <a:buSzTx/>
              <a:buFontTx/>
            </a:pPr>
            <a:r>
              <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Experimental Results</a:t>
            </a:r>
            <a:endPar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圆角矩形 77"/>
          <p:cNvSpPr/>
          <p:nvPr>
            <p:custDataLst>
              <p:tags r:id="rId9"/>
            </p:custDataLst>
          </p:nvPr>
        </p:nvSpPr>
        <p:spPr>
          <a:xfrm rot="10800000" flipV="1">
            <a:off x="3642159" y="468028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5</a:t>
            </a:r>
            <a:endParaRPr lang="en-US" altLang="zh-CN" sz="3600" dirty="0"/>
          </a:p>
        </p:txBody>
      </p:sp>
      <p:sp>
        <p:nvSpPr>
          <p:cNvPr id="3" name="文本框 2"/>
          <p:cNvSpPr txBox="1"/>
          <p:nvPr>
            <p:custDataLst>
              <p:tags r:id="rId10"/>
            </p:custDataLst>
          </p:nvPr>
        </p:nvSpPr>
        <p:spPr>
          <a:xfrm>
            <a:off x="4514215" y="3710901"/>
            <a:ext cx="324612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Proposed Aglorithm</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custDataLst>
              <p:tags r:id="rId11"/>
            </p:custDataLst>
          </p:nvPr>
        </p:nvSpPr>
        <p:spPr>
          <a:xfrm>
            <a:off x="4514215" y="5577801"/>
            <a:ext cx="188087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Conclusion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圆角矩形 77"/>
          <p:cNvSpPr/>
          <p:nvPr>
            <p:custDataLst>
              <p:tags r:id="rId12"/>
            </p:custDataLst>
          </p:nvPr>
        </p:nvSpPr>
        <p:spPr>
          <a:xfrm rot="10800000" flipV="1">
            <a:off x="3641524" y="56105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6</a:t>
            </a:r>
            <a:endParaRPr lang="en-US" altLang="zh-CN" sz="3600" dirty="0"/>
          </a:p>
        </p:txBody>
      </p:sp>
    </p:spTree>
  </p:cSld>
  <p:clrMapOvr>
    <a:masterClrMapping/>
  </p:clrMapOvr>
  <mc:AlternateContent xmlns:mc="http://schemas.openxmlformats.org/markup-compatibility/2006">
    <mc:Choice xmlns:p14="http://schemas.microsoft.com/office/powerpoint/2010/main" Requires="p14">
      <p:transition spd="slow" p14:dur="1600" advTm="3030">
        <p14:conveyor dir="l"/>
      </p:transition>
    </mc:Choice>
    <mc:Fallback>
      <p:transition spd="slow" advTm="303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5.1 Experiments setup</a:t>
            </a:r>
            <a:endParaRPr lang="en-US" altLang="zh-CN"/>
          </a:p>
        </p:txBody>
      </p:sp>
      <p:sp>
        <p:nvSpPr>
          <p:cNvPr id="3" name="文本占位符 2"/>
          <p:cNvSpPr>
            <a:spLocks noGrp="1"/>
          </p:cNvSpPr>
          <p:nvPr>
            <p:ph type="body" sz="quarter" idx="10"/>
          </p:nvPr>
        </p:nvSpPr>
        <p:spPr/>
        <p:txBody>
          <a:bodyPr/>
          <a:p>
            <a:endParaRPr lang="zh-CN" altLang="en-US"/>
          </a:p>
        </p:txBody>
      </p:sp>
      <p:sp>
        <p:nvSpPr>
          <p:cNvPr id="7" name="文本框 6"/>
          <p:cNvSpPr txBox="1"/>
          <p:nvPr/>
        </p:nvSpPr>
        <p:spPr>
          <a:xfrm>
            <a:off x="861695" y="1477645"/>
            <a:ext cx="10656570" cy="1082675"/>
          </a:xfrm>
          <a:prstGeom prst="rect">
            <a:avLst/>
          </a:prstGeom>
          <a:noFill/>
        </p:spPr>
        <p:txBody>
          <a:bodyPr wrap="square" rtlCol="0">
            <a:noAutofit/>
          </a:bodyPr>
          <a:p>
            <a:pPr indent="0" fontAlgn="auto">
              <a:lnSpc>
                <a:spcPct val="100000"/>
              </a:lnSpc>
              <a:buFont typeface="Arial" panose="020B0604020202020204" pitchFamily="34" charset="0"/>
              <a:buNone/>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We employ six Apple devices from the VISION dataset to verify our analysis and the proposed algorithm</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515110" y="2560320"/>
            <a:ext cx="8924925" cy="33788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0400" y="605155"/>
            <a:ext cx="9234170" cy="424815"/>
          </a:xfrm>
        </p:spPr>
        <p:txBody>
          <a:bodyPr/>
          <a:p>
            <a:r>
              <a:rPr lang="en-US" altLang="zh-CN"/>
              <a:t>5.2 Performance of comparison test (move)</a:t>
            </a:r>
            <a:endParaRPr lang="en-US" altLang="zh-CN"/>
          </a:p>
        </p:txBody>
      </p:sp>
      <p:sp>
        <p:nvSpPr>
          <p:cNvPr id="3" name="文本占位符 2"/>
          <p:cNvSpPr>
            <a:spLocks noGrp="1"/>
          </p:cNvSpPr>
          <p:nvPr>
            <p:ph type="body" sz="quarter" idx="10"/>
          </p:nvPr>
        </p:nvSpPr>
        <p:spPr/>
        <p:txBody>
          <a:bodyPr/>
          <a:p>
            <a:endParaRPr lang="zh-CN" altLang="en-US"/>
          </a:p>
        </p:txBody>
      </p:sp>
      <p:pic>
        <p:nvPicPr>
          <p:cNvPr id="5" name="图片 4"/>
          <p:cNvPicPr>
            <a:picLocks noChangeAspect="1"/>
          </p:cNvPicPr>
          <p:nvPr/>
        </p:nvPicPr>
        <p:blipFill>
          <a:blip r:embed="rId1"/>
          <a:stretch>
            <a:fillRect/>
          </a:stretch>
        </p:blipFill>
        <p:spPr>
          <a:xfrm>
            <a:off x="582930" y="1684020"/>
            <a:ext cx="10769600" cy="3775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0400" y="605155"/>
            <a:ext cx="9234170" cy="424815"/>
          </a:xfrm>
        </p:spPr>
        <p:txBody>
          <a:bodyPr/>
          <a:p>
            <a:r>
              <a:rPr lang="en-US" altLang="zh-CN"/>
              <a:t>5.2 Performance of comparison test (still)</a:t>
            </a:r>
            <a:endParaRPr lang="en-US" altLang="zh-CN"/>
          </a:p>
        </p:txBody>
      </p:sp>
      <p:sp>
        <p:nvSpPr>
          <p:cNvPr id="3" name="文本占位符 2"/>
          <p:cNvSpPr>
            <a:spLocks noGrp="1"/>
          </p:cNvSpPr>
          <p:nvPr>
            <p:ph type="body" sz="quarter" idx="10"/>
          </p:nvPr>
        </p:nvSpPr>
        <p:spPr/>
        <p:txBody>
          <a:bodyPr/>
          <a:p>
            <a:endParaRPr lang="zh-CN" altLang="en-US"/>
          </a:p>
        </p:txBody>
      </p:sp>
      <p:pic>
        <p:nvPicPr>
          <p:cNvPr id="4" name="图片 3"/>
          <p:cNvPicPr>
            <a:picLocks noChangeAspect="1"/>
          </p:cNvPicPr>
          <p:nvPr/>
        </p:nvPicPr>
        <p:blipFill>
          <a:blip r:embed="rId1"/>
          <a:stretch>
            <a:fillRect/>
          </a:stretch>
        </p:blipFill>
        <p:spPr>
          <a:xfrm>
            <a:off x="1007745" y="1870075"/>
            <a:ext cx="9840595" cy="35255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a:xfrm>
            <a:off x="3189360" y="455639"/>
            <a:ext cx="0" cy="564364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rot="5400000">
            <a:off x="-2741856" y="2736809"/>
            <a:ext cx="6818603" cy="134499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5" name="组 14"/>
          <p:cNvGrpSpPr/>
          <p:nvPr/>
        </p:nvGrpSpPr>
        <p:grpSpPr>
          <a:xfrm>
            <a:off x="-22301" y="6654791"/>
            <a:ext cx="1271471" cy="203211"/>
            <a:chOff x="-22302" y="6654791"/>
            <a:chExt cx="1271471" cy="203210"/>
          </a:xfrm>
        </p:grpSpPr>
        <p:sp>
          <p:nvSpPr>
            <p:cNvPr id="9" name="圆角矩形 8"/>
            <p:cNvSpPr/>
            <p:nvPr/>
          </p:nvSpPr>
          <p:spPr>
            <a:xfrm flipV="1">
              <a:off x="240276"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flipV="1">
              <a:off x="-2230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flipV="1">
              <a:off x="755838"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flipV="1">
              <a:off x="493260"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102436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13075" y="245328"/>
            <a:ext cx="1031043" cy="4519883"/>
          </a:xfrm>
          <a:prstGeom prst="rect">
            <a:avLst/>
          </a:prstGeom>
          <a:noFill/>
        </p:spPr>
        <p:txBody>
          <a:bodyPr vert="eaVert" wrap="square" lIns="91436" tIns="45718" rIns="91436" bIns="45718" rtlCol="0">
            <a:spAutoFit/>
          </a:bodyPr>
          <a:lstStyle/>
          <a:p>
            <a:r>
              <a:rPr lang="en-US" altLang="zh-CN" sz="5500" dirty="0">
                <a:solidFill>
                  <a:schemeClr val="bg1"/>
                </a:solidFill>
                <a:latin typeface="Eras Light ITC" panose="020B0402030504020804" pitchFamily="34" charset="0"/>
              </a:rPr>
              <a:t>CONTENTS</a:t>
            </a:r>
            <a:endParaRPr lang="zh-CN" altLang="en-US" sz="5500" dirty="0">
              <a:solidFill>
                <a:schemeClr val="bg1"/>
              </a:solidFill>
              <a:latin typeface="Eras Light ITC" panose="020B0402030504020804" pitchFamily="34" charset="0"/>
            </a:endParaRPr>
          </a:p>
        </p:txBody>
      </p:sp>
      <p:sp>
        <p:nvSpPr>
          <p:cNvPr id="73" name="圆角矩形 72"/>
          <p:cNvSpPr/>
          <p:nvPr>
            <p:custDataLst>
              <p:tags r:id="rId1"/>
            </p:custDataLst>
          </p:nvPr>
        </p:nvSpPr>
        <p:spPr>
          <a:xfrm rot="10800000" flipV="1">
            <a:off x="3458644" y="958929"/>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36" tIns="45718" rIns="91436" bIns="45718" numCol="1" spcCol="0" rtlCol="0" fromWordArt="0" anchor="ctr" anchorCtr="0" forceAA="0" compatLnSpc="1">
            <a:noAutofit/>
          </a:bodyPr>
          <a:lstStyle/>
          <a:p>
            <a:pPr lvl="0" algn="ctr">
              <a:buClrTx/>
              <a:buSzTx/>
              <a:buFontTx/>
            </a:pPr>
            <a:r>
              <a:rPr lang="en-US" altLang="zh-CN" sz="3600" dirty="0">
                <a:sym typeface="+mn-ea"/>
              </a:rPr>
              <a:t>1</a:t>
            </a:r>
            <a:endParaRPr lang="en-US" altLang="zh-CN" sz="3600" dirty="0">
              <a:sym typeface="+mn-ea"/>
            </a:endParaRPr>
          </a:p>
        </p:txBody>
      </p:sp>
      <p:sp>
        <p:nvSpPr>
          <p:cNvPr id="74" name="圆角矩形 73"/>
          <p:cNvSpPr/>
          <p:nvPr>
            <p:custDataLst>
              <p:tags r:id="rId2"/>
            </p:custDataLst>
          </p:nvPr>
        </p:nvSpPr>
        <p:spPr>
          <a:xfrm rot="10800000" flipV="1">
            <a:off x="3458644" y="18894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en-US" altLang="zh-CN" sz="3600" dirty="0"/>
          </a:p>
        </p:txBody>
      </p:sp>
      <p:sp>
        <p:nvSpPr>
          <p:cNvPr id="76" name="圆角矩形 75"/>
          <p:cNvSpPr/>
          <p:nvPr>
            <p:custDataLst>
              <p:tags r:id="rId3"/>
            </p:custDataLst>
          </p:nvPr>
        </p:nvSpPr>
        <p:spPr>
          <a:xfrm rot="10800000" flipV="1">
            <a:off x="3445425" y="281973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en-US" altLang="zh-CN" sz="3600" dirty="0"/>
          </a:p>
        </p:txBody>
      </p:sp>
      <p:sp>
        <p:nvSpPr>
          <p:cNvPr id="87" name="文本框 86"/>
          <p:cNvSpPr txBox="1"/>
          <p:nvPr>
            <p:custDataLst>
              <p:tags r:id="rId4"/>
            </p:custDataLst>
          </p:nvPr>
        </p:nvSpPr>
        <p:spPr>
          <a:xfrm>
            <a:off x="4331150" y="910551"/>
            <a:ext cx="3625215" cy="5207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glow rad="63500">
              <a:schemeClr val="accent1">
                <a:satMod val="175000"/>
                <a:alpha val="40000"/>
              </a:schemeClr>
            </a:glow>
          </a:effectLst>
        </p:spPr>
        <p:txBody>
          <a:bodyPr wrap="square" lIns="91436" tIns="45718" rIns="91436" bIns="45718" rtlCol="0">
            <a:spAutoFit/>
          </a:bodyPr>
          <a:lstStyle/>
          <a:p>
            <a:pPr lvl="0" algn="l">
              <a:buClrTx/>
              <a:buSzTx/>
              <a:buFontTx/>
            </a:pPr>
            <a:r>
              <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Research Background </a:t>
            </a:r>
            <a:endPar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9" name="文本框 88"/>
          <p:cNvSpPr txBox="1"/>
          <p:nvPr>
            <p:custDataLst>
              <p:tags r:id="rId5"/>
            </p:custDataLst>
          </p:nvPr>
        </p:nvSpPr>
        <p:spPr>
          <a:xfrm>
            <a:off x="4331335" y="2777490"/>
            <a:ext cx="443738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Effect </a:t>
            </a: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of Video Stabilization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0" name="文本框 89"/>
          <p:cNvSpPr txBox="1"/>
          <p:nvPr>
            <p:custDataLst>
              <p:tags r:id="rId6"/>
            </p:custDataLst>
          </p:nvPr>
        </p:nvSpPr>
        <p:spPr>
          <a:xfrm>
            <a:off x="4331335" y="1844040"/>
            <a:ext cx="236410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Related works</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4" name="圆角矩形 77"/>
          <p:cNvSpPr/>
          <p:nvPr>
            <p:custDataLst>
              <p:tags r:id="rId7"/>
            </p:custDataLst>
          </p:nvPr>
        </p:nvSpPr>
        <p:spPr>
          <a:xfrm rot="10800000" flipV="1">
            <a:off x="3458644" y="375001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25" name="文本框 24"/>
          <p:cNvSpPr txBox="1"/>
          <p:nvPr>
            <p:custDataLst>
              <p:tags r:id="rId8"/>
            </p:custDataLst>
          </p:nvPr>
        </p:nvSpPr>
        <p:spPr>
          <a:xfrm>
            <a:off x="4331970" y="4644351"/>
            <a:ext cx="345122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Experimental Results</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圆角矩形 77"/>
          <p:cNvSpPr/>
          <p:nvPr>
            <p:custDataLst>
              <p:tags r:id="rId9"/>
            </p:custDataLst>
          </p:nvPr>
        </p:nvSpPr>
        <p:spPr>
          <a:xfrm rot="10800000" flipV="1">
            <a:off x="3459279" y="468028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5</a:t>
            </a:r>
            <a:endParaRPr lang="en-US" altLang="zh-CN" sz="3600" dirty="0"/>
          </a:p>
        </p:txBody>
      </p:sp>
      <p:sp>
        <p:nvSpPr>
          <p:cNvPr id="3" name="文本框 2"/>
          <p:cNvSpPr txBox="1"/>
          <p:nvPr>
            <p:custDataLst>
              <p:tags r:id="rId10"/>
            </p:custDataLst>
          </p:nvPr>
        </p:nvSpPr>
        <p:spPr>
          <a:xfrm>
            <a:off x="4331335" y="3710901"/>
            <a:ext cx="324612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Proposed Aglorithm</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custDataLst>
              <p:tags r:id="rId11"/>
            </p:custDataLst>
          </p:nvPr>
        </p:nvSpPr>
        <p:spPr>
          <a:xfrm>
            <a:off x="4331335" y="5577801"/>
            <a:ext cx="188087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Conclusion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圆角矩形 77"/>
          <p:cNvSpPr/>
          <p:nvPr>
            <p:custDataLst>
              <p:tags r:id="rId12"/>
            </p:custDataLst>
          </p:nvPr>
        </p:nvSpPr>
        <p:spPr>
          <a:xfrm rot="10800000" flipV="1">
            <a:off x="3458644" y="56105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6</a:t>
            </a:r>
            <a:endParaRPr lang="en-US" altLang="zh-CN" sz="3600" dirty="0"/>
          </a:p>
        </p:txBody>
      </p:sp>
    </p:spTree>
  </p:cSld>
  <p:clrMapOvr>
    <a:masterClrMapping/>
  </p:clrMapOvr>
  <mc:AlternateContent xmlns:mc="http://schemas.openxmlformats.org/markup-compatibility/2006">
    <mc:Choice xmlns:p14="http://schemas.microsoft.com/office/powerpoint/2010/main" Requires="p14">
      <p:transition spd="slow" p14:dur="1600" advTm="3030">
        <p14:conveyor dir="l"/>
      </p:transition>
    </mc:Choice>
    <mc:Fallback>
      <p:transition spd="slow" advTm="303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0400" y="605155"/>
            <a:ext cx="9234170" cy="424815"/>
          </a:xfrm>
        </p:spPr>
        <p:txBody>
          <a:bodyPr/>
          <a:p>
            <a:r>
              <a:rPr lang="en-US" altLang="zh-CN"/>
              <a:t>5.2 Performance of comparison test (panrot)</a:t>
            </a:r>
            <a:endParaRPr lang="en-US" altLang="zh-CN"/>
          </a:p>
        </p:txBody>
      </p:sp>
      <p:sp>
        <p:nvSpPr>
          <p:cNvPr id="3" name="文本占位符 2"/>
          <p:cNvSpPr>
            <a:spLocks noGrp="1"/>
          </p:cNvSpPr>
          <p:nvPr>
            <p:ph type="body" sz="quarter" idx="10"/>
          </p:nvPr>
        </p:nvSpPr>
        <p:spPr/>
        <p:txBody>
          <a:bodyPr/>
          <a:p>
            <a:endParaRPr lang="zh-CN" altLang="en-US"/>
          </a:p>
        </p:txBody>
      </p:sp>
      <p:pic>
        <p:nvPicPr>
          <p:cNvPr id="4" name="图片 3"/>
          <p:cNvPicPr>
            <a:picLocks noChangeAspect="1"/>
          </p:cNvPicPr>
          <p:nvPr/>
        </p:nvPicPr>
        <p:blipFill>
          <a:blip r:embed="rId1"/>
          <a:stretch>
            <a:fillRect/>
          </a:stretch>
        </p:blipFill>
        <p:spPr>
          <a:xfrm>
            <a:off x="1145540" y="1547495"/>
            <a:ext cx="10150475" cy="37636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0400" y="605155"/>
            <a:ext cx="9234170" cy="424815"/>
          </a:xfrm>
        </p:spPr>
        <p:txBody>
          <a:bodyPr/>
          <a:p>
            <a:r>
              <a:rPr lang="en-US" altLang="zh-CN"/>
              <a:t>5.3 Performance of running time</a:t>
            </a:r>
            <a:endParaRPr lang="en-US" altLang="zh-CN"/>
          </a:p>
        </p:txBody>
      </p:sp>
      <p:sp>
        <p:nvSpPr>
          <p:cNvPr id="3" name="文本占位符 2"/>
          <p:cNvSpPr>
            <a:spLocks noGrp="1"/>
          </p:cNvSpPr>
          <p:nvPr>
            <p:ph type="body" sz="quarter" idx="10"/>
          </p:nvPr>
        </p:nvSpPr>
        <p:spPr/>
        <p:txBody>
          <a:bodyPr/>
          <a:p>
            <a:endParaRPr lang="zh-CN" altLang="en-US"/>
          </a:p>
        </p:txBody>
      </p:sp>
      <p:pic>
        <p:nvPicPr>
          <p:cNvPr id="5" name="图片 4"/>
          <p:cNvPicPr>
            <a:picLocks noChangeAspect="1"/>
          </p:cNvPicPr>
          <p:nvPr/>
        </p:nvPicPr>
        <p:blipFill>
          <a:blip r:embed="rId1"/>
          <a:stretch>
            <a:fillRect/>
          </a:stretch>
        </p:blipFill>
        <p:spPr>
          <a:xfrm>
            <a:off x="1773555" y="1623060"/>
            <a:ext cx="8900160" cy="40195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a:xfrm>
            <a:off x="3189360" y="455639"/>
            <a:ext cx="0" cy="564364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rot="5400000">
            <a:off x="-2741856" y="2736809"/>
            <a:ext cx="6818603" cy="134499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5" name="组 14"/>
          <p:cNvGrpSpPr/>
          <p:nvPr/>
        </p:nvGrpSpPr>
        <p:grpSpPr>
          <a:xfrm>
            <a:off x="-22301" y="6654791"/>
            <a:ext cx="1271471" cy="203211"/>
            <a:chOff x="-22302" y="6654791"/>
            <a:chExt cx="1271471" cy="203210"/>
          </a:xfrm>
        </p:grpSpPr>
        <p:sp>
          <p:nvSpPr>
            <p:cNvPr id="9" name="圆角矩形 8"/>
            <p:cNvSpPr/>
            <p:nvPr/>
          </p:nvSpPr>
          <p:spPr>
            <a:xfrm flipV="1">
              <a:off x="240276"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flipV="1">
              <a:off x="-2230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flipV="1">
              <a:off x="755838"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flipV="1">
              <a:off x="493260"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102436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13075" y="245328"/>
            <a:ext cx="1031043" cy="4519883"/>
          </a:xfrm>
          <a:prstGeom prst="rect">
            <a:avLst/>
          </a:prstGeom>
          <a:noFill/>
        </p:spPr>
        <p:txBody>
          <a:bodyPr vert="eaVert" wrap="square" lIns="91436" tIns="45718" rIns="91436" bIns="45718" rtlCol="0">
            <a:spAutoFit/>
          </a:bodyPr>
          <a:lstStyle/>
          <a:p>
            <a:r>
              <a:rPr lang="en-US" altLang="zh-CN" sz="5500" dirty="0">
                <a:solidFill>
                  <a:schemeClr val="bg1"/>
                </a:solidFill>
                <a:latin typeface="Eras Light ITC" panose="020B0402030504020804" pitchFamily="34" charset="0"/>
              </a:rPr>
              <a:t>CONTENTS</a:t>
            </a:r>
            <a:endParaRPr lang="zh-CN" altLang="en-US" sz="5500" dirty="0">
              <a:solidFill>
                <a:schemeClr val="bg1"/>
              </a:solidFill>
              <a:latin typeface="Eras Light ITC" panose="020B0402030504020804" pitchFamily="34" charset="0"/>
            </a:endParaRPr>
          </a:p>
        </p:txBody>
      </p:sp>
      <p:sp>
        <p:nvSpPr>
          <p:cNvPr id="73" name="圆角矩形 72"/>
          <p:cNvSpPr/>
          <p:nvPr>
            <p:custDataLst>
              <p:tags r:id="rId1"/>
            </p:custDataLst>
          </p:nvPr>
        </p:nvSpPr>
        <p:spPr>
          <a:xfrm rot="10800000" flipV="1">
            <a:off x="3618664" y="958929"/>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36" tIns="45718" rIns="91436" bIns="45718" numCol="1" spcCol="0" rtlCol="0" fromWordArt="0" anchor="ctr" anchorCtr="0" forceAA="0" compatLnSpc="1">
            <a:noAutofit/>
          </a:bodyPr>
          <a:lstStyle/>
          <a:p>
            <a:pPr lvl="0" algn="ctr">
              <a:buClrTx/>
              <a:buSzTx/>
              <a:buFontTx/>
            </a:pPr>
            <a:r>
              <a:rPr lang="en-US" altLang="zh-CN" sz="3600" dirty="0">
                <a:sym typeface="+mn-ea"/>
              </a:rPr>
              <a:t>1</a:t>
            </a:r>
            <a:endParaRPr lang="en-US" altLang="zh-CN" sz="3600" dirty="0">
              <a:sym typeface="+mn-ea"/>
            </a:endParaRPr>
          </a:p>
        </p:txBody>
      </p:sp>
      <p:sp>
        <p:nvSpPr>
          <p:cNvPr id="74" name="圆角矩形 73"/>
          <p:cNvSpPr/>
          <p:nvPr>
            <p:custDataLst>
              <p:tags r:id="rId2"/>
            </p:custDataLst>
          </p:nvPr>
        </p:nvSpPr>
        <p:spPr>
          <a:xfrm rot="10800000" flipV="1">
            <a:off x="3618664" y="18894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en-US" altLang="zh-CN" sz="3600" dirty="0"/>
          </a:p>
        </p:txBody>
      </p:sp>
      <p:sp>
        <p:nvSpPr>
          <p:cNvPr id="76" name="圆角矩形 75"/>
          <p:cNvSpPr/>
          <p:nvPr>
            <p:custDataLst>
              <p:tags r:id="rId3"/>
            </p:custDataLst>
          </p:nvPr>
        </p:nvSpPr>
        <p:spPr>
          <a:xfrm rot="10800000" flipV="1">
            <a:off x="3605445" y="281973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en-US" altLang="zh-CN" sz="3600" dirty="0"/>
          </a:p>
        </p:txBody>
      </p:sp>
      <p:sp>
        <p:nvSpPr>
          <p:cNvPr id="87" name="文本框 86"/>
          <p:cNvSpPr txBox="1"/>
          <p:nvPr>
            <p:custDataLst>
              <p:tags r:id="rId4"/>
            </p:custDataLst>
          </p:nvPr>
        </p:nvSpPr>
        <p:spPr>
          <a:xfrm>
            <a:off x="4491170" y="910551"/>
            <a:ext cx="362521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Research Background </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9" name="文本框 88"/>
          <p:cNvSpPr txBox="1"/>
          <p:nvPr>
            <p:custDataLst>
              <p:tags r:id="rId5"/>
            </p:custDataLst>
          </p:nvPr>
        </p:nvSpPr>
        <p:spPr>
          <a:xfrm>
            <a:off x="4491355" y="2777451"/>
            <a:ext cx="439102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Effect </a:t>
            </a: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of Video Stabilization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0" name="文本框 89"/>
          <p:cNvSpPr txBox="1"/>
          <p:nvPr>
            <p:custDataLst>
              <p:tags r:id="rId6"/>
            </p:custDataLst>
          </p:nvPr>
        </p:nvSpPr>
        <p:spPr>
          <a:xfrm>
            <a:off x="4491170" y="1844001"/>
            <a:ext cx="2226945" cy="520700"/>
          </a:xfrm>
          <a:prstGeom prst="rect">
            <a:avLst/>
          </a:prstGeom>
          <a:noFill/>
        </p:spPr>
        <p:txBody>
          <a:bodyPr wrap="none" lIns="91436" tIns="45718" rIns="91436" bIns="45718" rtlCol="0">
            <a:spAutoFit/>
          </a:bodyPr>
          <a:lstStyle/>
          <a:p>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Related works</a:t>
            </a:r>
            <a:endParaRPr lang="zh-CN" altLang="en-US"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圆角矩形 77"/>
          <p:cNvSpPr/>
          <p:nvPr>
            <p:custDataLst>
              <p:tags r:id="rId7"/>
            </p:custDataLst>
          </p:nvPr>
        </p:nvSpPr>
        <p:spPr>
          <a:xfrm rot="10800000" flipV="1">
            <a:off x="3618664" y="375001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25" name="文本框 24"/>
          <p:cNvSpPr txBox="1"/>
          <p:nvPr>
            <p:custDataLst>
              <p:tags r:id="rId8"/>
            </p:custDataLst>
          </p:nvPr>
        </p:nvSpPr>
        <p:spPr>
          <a:xfrm>
            <a:off x="4491990" y="4644351"/>
            <a:ext cx="345122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Experimental Results</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圆角矩形 77"/>
          <p:cNvSpPr/>
          <p:nvPr>
            <p:custDataLst>
              <p:tags r:id="rId9"/>
            </p:custDataLst>
          </p:nvPr>
        </p:nvSpPr>
        <p:spPr>
          <a:xfrm rot="10800000" flipV="1">
            <a:off x="3619299" y="468028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5</a:t>
            </a:r>
            <a:endParaRPr lang="en-US" altLang="zh-CN" sz="3600" dirty="0"/>
          </a:p>
        </p:txBody>
      </p:sp>
      <p:sp>
        <p:nvSpPr>
          <p:cNvPr id="3" name="文本框 2"/>
          <p:cNvSpPr txBox="1"/>
          <p:nvPr>
            <p:custDataLst>
              <p:tags r:id="rId10"/>
            </p:custDataLst>
          </p:nvPr>
        </p:nvSpPr>
        <p:spPr>
          <a:xfrm>
            <a:off x="4491355" y="3710901"/>
            <a:ext cx="324612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Proposed Aglorithm</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custDataLst>
              <p:tags r:id="rId11"/>
            </p:custDataLst>
          </p:nvPr>
        </p:nvSpPr>
        <p:spPr>
          <a:xfrm>
            <a:off x="4491355" y="5577801"/>
            <a:ext cx="1880870" cy="5207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glow rad="63500">
              <a:schemeClr val="accent1">
                <a:satMod val="175000"/>
                <a:alpha val="40000"/>
              </a:schemeClr>
            </a:glow>
          </a:effectLst>
        </p:spPr>
        <p:txBody>
          <a:bodyPr wrap="square" lIns="91436" tIns="45718" rIns="91436" bIns="45718" rtlCol="0">
            <a:spAutoFit/>
          </a:bodyPr>
          <a:lstStyle/>
          <a:p>
            <a:pPr lvl="0" algn="l">
              <a:buClrTx/>
              <a:buSzTx/>
              <a:buFontTx/>
            </a:pPr>
            <a:r>
              <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Conclusion</a:t>
            </a:r>
            <a:endPar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圆角矩形 77"/>
          <p:cNvSpPr/>
          <p:nvPr>
            <p:custDataLst>
              <p:tags r:id="rId12"/>
            </p:custDataLst>
          </p:nvPr>
        </p:nvSpPr>
        <p:spPr>
          <a:xfrm rot="10800000" flipV="1">
            <a:off x="3618664" y="56105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6</a:t>
            </a:r>
            <a:endParaRPr lang="en-US" altLang="zh-CN" sz="3600" dirty="0"/>
          </a:p>
        </p:txBody>
      </p:sp>
    </p:spTree>
  </p:cSld>
  <p:clrMapOvr>
    <a:masterClrMapping/>
  </p:clrMapOvr>
  <mc:AlternateContent xmlns:mc="http://schemas.openxmlformats.org/markup-compatibility/2006">
    <mc:Choice xmlns:p14="http://schemas.microsoft.com/office/powerpoint/2010/main" Requires="p14">
      <p:transition spd="slow" p14:dur="1600" advTm="3030">
        <p14:conveyor dir="l"/>
      </p:transition>
    </mc:Choice>
    <mc:Fallback>
      <p:transition spd="slow" advTm="303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605269"/>
            <a:ext cx="10443029" cy="424732"/>
          </a:xfrm>
        </p:spPr>
        <p:txBody>
          <a:bodyPr/>
          <a:lstStyle/>
          <a:p>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6 Conclusion</a:t>
            </a:r>
            <a:endParaRPr lang="zh-CN" altLang="en-US"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6" name="文本框 5"/>
          <p:cNvSpPr txBox="1"/>
          <p:nvPr/>
        </p:nvSpPr>
        <p:spPr>
          <a:xfrm>
            <a:off x="861695" y="1477645"/>
            <a:ext cx="10040620" cy="4774565"/>
          </a:xfrm>
          <a:prstGeom prst="rect">
            <a:avLst/>
          </a:prstGeom>
          <a:noFill/>
        </p:spPr>
        <p:txBody>
          <a:bodyPr wrap="square" rtlCol="0">
            <a:noAutofit/>
          </a:bodyPr>
          <a:lstStyle/>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We analyze the effect of video stabilization on CDI when the I2 strategy is employed for PRNU extraction. The results show that there is a linear relationship between the number of test video frames </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and the expectation of NCC.</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Based on the analysis results, we propose a block-based matching </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algorithm for video CDI. Because the proposed algorithm effectively </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enlarges the number of matches between test PRNU and reference </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PRNU, the performance of the video CDI is remarkably improved </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00000"/>
              </a:lnSpc>
            </a:pPr>
            <a:r>
              <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when a test video has a limited number of frames.</a:t>
            </a:r>
            <a:endParaRPr lang="en-US" altLang="zh-CN" sz="28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3486665" y="2266955"/>
            <a:ext cx="5218669" cy="707884"/>
          </a:xfrm>
          <a:prstGeom prst="rect">
            <a:avLst/>
          </a:prstGeom>
          <a:noFill/>
        </p:spPr>
        <p:txBody>
          <a:bodyPr wrap="none" lIns="91438" tIns="45719" rIns="91438" bIns="45719" rtlCol="0">
            <a:spAutoFit/>
          </a:bodyPr>
          <a:lstStyle/>
          <a:p>
            <a:pPr algn="ctr"/>
            <a:r>
              <a:rPr lang="en-US" altLang="zh-CN" sz="4000" dirty="0">
                <a:ln w="0"/>
                <a:solidFill>
                  <a:schemeClr val="tx2"/>
                </a:solidFill>
                <a:latin typeface="微软雅黑" panose="020B0503020204020204" pitchFamily="34" charset="-122"/>
                <a:ea typeface="微软雅黑" panose="020B0503020204020204" pitchFamily="34" charset="-122"/>
              </a:rPr>
              <a:t>Thanks For Listening</a:t>
            </a:r>
            <a:endParaRPr lang="en-US" altLang="zh-CN" sz="4000" dirty="0">
              <a:ln w="0"/>
              <a:solidFill>
                <a:schemeClr val="tx2"/>
              </a:solidFill>
              <a:latin typeface="微软雅黑" panose="020B0503020204020204" pitchFamily="34" charset="-122"/>
              <a:ea typeface="微软雅黑" panose="020B0503020204020204" pitchFamily="34" charset="-122"/>
            </a:endParaRPr>
          </a:p>
        </p:txBody>
      </p:sp>
      <p:sp>
        <p:nvSpPr>
          <p:cNvPr id="52" name="矩形 51"/>
          <p:cNvSpPr/>
          <p:nvPr/>
        </p:nvSpPr>
        <p:spPr>
          <a:xfrm>
            <a:off x="7880808" y="4591045"/>
            <a:ext cx="3337965" cy="584775"/>
          </a:xfrm>
          <a:prstGeom prst="rect">
            <a:avLst/>
          </a:prstGeom>
        </p:spPr>
        <p:txBody>
          <a:bodyPr wrap="none">
            <a:spAutoFit/>
          </a:bodyPr>
          <a:lstStyle/>
          <a:p>
            <a:pPr algn="r"/>
            <a:r>
              <a:rPr lang="en-US" altLang="zh-CN" sz="3200" dirty="0" err="1">
                <a:solidFill>
                  <a:schemeClr val="tx2"/>
                </a:solidFill>
                <a:latin typeface="微软雅黑" panose="020B0503020204020204" pitchFamily="34" charset="-122"/>
                <a:ea typeface="微软雅黑" panose="020B0503020204020204" pitchFamily="34" charset="-122"/>
              </a:rPr>
              <a:t>Repoter</a:t>
            </a:r>
            <a:r>
              <a:rPr lang="zh-CN" altLang="en-US" sz="3200" dirty="0">
                <a:solidFill>
                  <a:schemeClr val="tx2"/>
                </a:solidFill>
                <a:latin typeface="微软雅黑" panose="020B0503020204020204" pitchFamily="34" charset="-122"/>
                <a:ea typeface="微软雅黑" panose="020B0503020204020204" pitchFamily="34" charset="-122"/>
              </a:rPr>
              <a:t>：</a:t>
            </a:r>
            <a:r>
              <a:rPr lang="en-US" altLang="zh-CN" sz="3200" dirty="0">
                <a:solidFill>
                  <a:schemeClr val="tx2"/>
                </a:solidFill>
                <a:latin typeface="微软雅黑" panose="020B0503020204020204" pitchFamily="34" charset="-122"/>
                <a:ea typeface="微软雅黑" panose="020B0503020204020204" pitchFamily="34" charset="-122"/>
              </a:rPr>
              <a:t>Jian Li</a:t>
            </a:r>
            <a:endParaRPr lang="en-US" altLang="zh-CN" sz="3200" dirty="0">
              <a:solidFill>
                <a:schemeClr val="tx2"/>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flipV="1">
            <a:off x="4257134" y="4475517"/>
            <a:ext cx="3660629" cy="432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8551" y="5623749"/>
            <a:ext cx="12192000" cy="123425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73" name="组合 60"/>
          <p:cNvGrpSpPr/>
          <p:nvPr/>
        </p:nvGrpSpPr>
        <p:grpSpPr>
          <a:xfrm rot="16200000">
            <a:off x="11436485" y="6057840"/>
            <a:ext cx="1271471" cy="363349"/>
            <a:chOff x="6507038" y="462977"/>
            <a:chExt cx="2430800" cy="471379"/>
          </a:xfrm>
        </p:grpSpPr>
        <p:grpSp>
          <p:nvGrpSpPr>
            <p:cNvPr id="74" name="组合 61"/>
            <p:cNvGrpSpPr/>
            <p:nvPr/>
          </p:nvGrpSpPr>
          <p:grpSpPr>
            <a:xfrm flipV="1">
              <a:off x="6507038" y="462977"/>
              <a:ext cx="1917435" cy="471379"/>
              <a:chOff x="810775" y="1533962"/>
              <a:chExt cx="7782374" cy="1913206"/>
            </a:xfrm>
          </p:grpSpPr>
          <p:sp>
            <p:nvSpPr>
              <p:cNvPr id="76" name="圆角矩形 75"/>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圆角矩形 74"/>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圆角矩形 80"/>
          <p:cNvSpPr/>
          <p:nvPr/>
        </p:nvSpPr>
        <p:spPr>
          <a:xfrm rot="16200000" flipV="1">
            <a:off x="10447003" y="5586366"/>
            <a:ext cx="1282079" cy="130015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82" name="Freeform 96"/>
          <p:cNvSpPr/>
          <p:nvPr/>
        </p:nvSpPr>
        <p:spPr bwMode="auto">
          <a:xfrm>
            <a:off x="10716633" y="5878142"/>
            <a:ext cx="742823" cy="716604"/>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36" tIns="45718" rIns="91436" bIns="45718" numCol="1" anchor="t" anchorCtr="0" compatLnSpc="1"/>
          <a:lstStyle/>
          <a:p>
            <a:endParaRPr lang="zh-CN" altLang="en-US">
              <a:solidFill>
                <a:srgbClr val="AD1C21"/>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0400" y="605155"/>
            <a:ext cx="8308975" cy="599440"/>
          </a:xfrm>
        </p:spPr>
        <p:txBody>
          <a:bodyPr/>
          <a:p>
            <a:r>
              <a:rPr lang="en-US" altLang="zh-CN">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1. Background - Motivation</a:t>
            </a:r>
            <a:endParaRPr lang="zh-CN" altLang="en-US"/>
          </a:p>
        </p:txBody>
      </p:sp>
      <p:sp>
        <p:nvSpPr>
          <p:cNvPr id="4" name="文本框 3"/>
          <p:cNvSpPr txBox="1"/>
          <p:nvPr/>
        </p:nvSpPr>
        <p:spPr>
          <a:xfrm>
            <a:off x="2346960" y="1952625"/>
            <a:ext cx="8498205" cy="1476375"/>
          </a:xfrm>
          <a:prstGeom prst="rect">
            <a:avLst/>
          </a:prstGeom>
          <a:noFill/>
        </p:spPr>
        <p:txBody>
          <a:bodyPr wrap="square" rtlCol="0" anchor="t">
            <a:spAutoFit/>
          </a:bodyPr>
          <a:p>
            <a:pPr>
              <a:lnSpc>
                <a:spcPct val="150000"/>
              </a:lnSpc>
            </a:pP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Video capturing device identification (CDI) has been serving as a valuable tool for addressing cybersecurity concerns, such as multi-factor authentication and copyright protection</a:t>
            </a: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5" name="图片 4"/>
          <p:cNvPicPr>
            <a:picLocks noChangeAspect="1"/>
          </p:cNvPicPr>
          <p:nvPr/>
        </p:nvPicPr>
        <p:blipFill>
          <a:blip r:embed="rId1"/>
          <a:stretch>
            <a:fillRect/>
          </a:stretch>
        </p:blipFill>
        <p:spPr>
          <a:xfrm>
            <a:off x="734060" y="2018665"/>
            <a:ext cx="1499235" cy="1410335"/>
          </a:xfrm>
          <a:prstGeom prst="rect">
            <a:avLst/>
          </a:prstGeom>
        </p:spPr>
      </p:pic>
      <p:sp>
        <p:nvSpPr>
          <p:cNvPr id="6" name="文本框 5"/>
          <p:cNvSpPr txBox="1"/>
          <p:nvPr/>
        </p:nvSpPr>
        <p:spPr>
          <a:xfrm>
            <a:off x="2346960" y="3893185"/>
            <a:ext cx="8498205" cy="1476375"/>
          </a:xfrm>
          <a:prstGeom prst="rect">
            <a:avLst/>
          </a:prstGeom>
          <a:noFill/>
        </p:spPr>
        <p:txBody>
          <a:bodyPr wrap="square" rtlCol="0" anchor="t">
            <a:spAutoFit/>
          </a:bodyPr>
          <a:p>
            <a:pPr>
              <a:lnSpc>
                <a:spcPct val="150000"/>
              </a:lnSpc>
            </a:pPr>
            <a:r>
              <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 promising technique for video CDI is to extract from a video distinguishable and unique traces left by its capturing device. The trace we analyze in this study is PRNU (photo-response non-uniformity) of the sensor of a capturing device</a:t>
            </a:r>
            <a:endParaRPr lang="en-US" altLang="zh-CN" sz="20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7" name="图片 6"/>
          <p:cNvPicPr>
            <a:picLocks noChangeAspect="1"/>
          </p:cNvPicPr>
          <p:nvPr/>
        </p:nvPicPr>
        <p:blipFill>
          <a:blip r:embed="rId2"/>
          <a:stretch>
            <a:fillRect/>
          </a:stretch>
        </p:blipFill>
        <p:spPr>
          <a:xfrm>
            <a:off x="734060" y="3986530"/>
            <a:ext cx="1539875" cy="1443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0400" y="605155"/>
            <a:ext cx="9126855" cy="599440"/>
          </a:xfrm>
        </p:spPr>
        <p:txBody>
          <a:bodyPr/>
          <a:p>
            <a:r>
              <a:rPr lang="en-US" altLang="zh-CN">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1. Background - Limitations of Prior Arts</a:t>
            </a:r>
            <a:endParaRPr lang="zh-CN" altLang="en-US"/>
          </a:p>
        </p:txBody>
      </p:sp>
      <p:sp>
        <p:nvSpPr>
          <p:cNvPr id="4" name="文本框 3"/>
          <p:cNvSpPr txBox="1"/>
          <p:nvPr/>
        </p:nvSpPr>
        <p:spPr>
          <a:xfrm>
            <a:off x="2346960" y="1714500"/>
            <a:ext cx="8498205" cy="1938020"/>
          </a:xfrm>
          <a:prstGeom prst="rect">
            <a:avLst/>
          </a:prstGeom>
          <a:noFill/>
        </p:spPr>
        <p:txBody>
          <a:bodyPr wrap="square" rtlCol="0" anchor="t">
            <a:spAutoFit/>
          </a:bodyPr>
          <a:p>
            <a:pPr>
              <a:lnSpc>
                <a:spcPct val="150000"/>
              </a:lnSpc>
            </a:pPr>
            <a:r>
              <a:rPr lang="en-US" altLang="zh-CN" sz="2000">
                <a:latin typeface="Times New Roman" panose="02020603050405020304" pitchFamily="18" charset="0"/>
                <a:cs typeface="Times New Roman" panose="02020603050405020304" pitchFamily="18" charset="0"/>
              </a:rPr>
              <a:t>The video stabilization procedure in a smartphone to align the shaking video content makes the PRNU in each frame misaligned. As a result, we cannot congregate enough source-matched signals to remove compression and some other influences on the PRNU extracted.</a:t>
            </a:r>
            <a:endParaRPr lang="en-US" altLang="zh-CN" sz="2000">
              <a:latin typeface="Times New Roman" panose="02020603050405020304" pitchFamily="18" charset="0"/>
              <a:cs typeface="Times New Roman" panose="02020603050405020304" pitchFamily="18" charset="0"/>
            </a:endParaRPr>
          </a:p>
        </p:txBody>
      </p:sp>
      <p:sp>
        <p:nvSpPr>
          <p:cNvPr id="6" name="文本框 5"/>
          <p:cNvSpPr txBox="1"/>
          <p:nvPr/>
        </p:nvSpPr>
        <p:spPr>
          <a:xfrm>
            <a:off x="2346960" y="4246880"/>
            <a:ext cx="8498205" cy="1476375"/>
          </a:xfrm>
          <a:prstGeom prst="rect">
            <a:avLst/>
          </a:prstGeom>
          <a:noFill/>
        </p:spPr>
        <p:txBody>
          <a:bodyPr wrap="square" rtlCol="0" anchor="t">
            <a:spAutoFit/>
          </a:bodyPr>
          <a:p>
            <a:pPr>
              <a:lnSpc>
                <a:spcPct val="150000"/>
              </a:lnSpc>
            </a:pPr>
            <a:r>
              <a:rPr lang="en-US" altLang="zh-CN" sz="2000">
                <a:latin typeface="Times New Roman" panose="02020603050405020304" pitchFamily="18" charset="0"/>
                <a:cs typeface="Times New Roman" panose="02020603050405020304" pitchFamily="18" charset="0"/>
              </a:rPr>
              <a:t>We can take registration for the PRNU within a video frame. Because we usually cannot know how each video frame is transformed, the re-alignment process involves a brute-force search of geometrical transformation parameters.</a:t>
            </a:r>
            <a:endParaRPr lang="en-US" altLang="zh-CN" sz="200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43560" y="1950720"/>
            <a:ext cx="1654175" cy="1542415"/>
          </a:xfrm>
          <a:prstGeom prst="rect">
            <a:avLst/>
          </a:prstGeom>
        </p:spPr>
      </p:pic>
      <p:pic>
        <p:nvPicPr>
          <p:cNvPr id="8" name="图片 7"/>
          <p:cNvPicPr>
            <a:picLocks noChangeAspect="1"/>
          </p:cNvPicPr>
          <p:nvPr/>
        </p:nvPicPr>
        <p:blipFill>
          <a:blip r:embed="rId2"/>
          <a:srcRect l="8267" r="8267" b="419"/>
          <a:stretch>
            <a:fillRect/>
          </a:stretch>
        </p:blipFill>
        <p:spPr>
          <a:xfrm>
            <a:off x="452755" y="4060190"/>
            <a:ext cx="1816100" cy="18230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a:xfrm>
            <a:off x="3189360" y="455639"/>
            <a:ext cx="0" cy="564364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rot="5400000">
            <a:off x="-2741856" y="2736809"/>
            <a:ext cx="6818603" cy="134499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5" name="组 14"/>
          <p:cNvGrpSpPr/>
          <p:nvPr/>
        </p:nvGrpSpPr>
        <p:grpSpPr>
          <a:xfrm>
            <a:off x="-22301" y="6654791"/>
            <a:ext cx="1271471" cy="203211"/>
            <a:chOff x="-22302" y="6654791"/>
            <a:chExt cx="1271471" cy="203210"/>
          </a:xfrm>
        </p:grpSpPr>
        <p:sp>
          <p:nvSpPr>
            <p:cNvPr id="9" name="圆角矩形 8"/>
            <p:cNvSpPr/>
            <p:nvPr/>
          </p:nvSpPr>
          <p:spPr>
            <a:xfrm flipV="1">
              <a:off x="240276"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flipV="1">
              <a:off x="-2230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flipV="1">
              <a:off x="755838"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flipV="1">
              <a:off x="493260"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102436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13075" y="245328"/>
            <a:ext cx="1031043" cy="4519883"/>
          </a:xfrm>
          <a:prstGeom prst="rect">
            <a:avLst/>
          </a:prstGeom>
          <a:noFill/>
        </p:spPr>
        <p:txBody>
          <a:bodyPr vert="eaVert" wrap="square" lIns="91436" tIns="45718" rIns="91436" bIns="45718" rtlCol="0">
            <a:spAutoFit/>
          </a:bodyPr>
          <a:lstStyle/>
          <a:p>
            <a:r>
              <a:rPr lang="en-US" altLang="zh-CN" sz="5500" dirty="0">
                <a:solidFill>
                  <a:schemeClr val="bg1"/>
                </a:solidFill>
                <a:latin typeface="Eras Light ITC" panose="020B0402030504020804" pitchFamily="34" charset="0"/>
              </a:rPr>
              <a:t>CONTENTS</a:t>
            </a:r>
            <a:endParaRPr lang="zh-CN" altLang="en-US" sz="5500" dirty="0">
              <a:solidFill>
                <a:schemeClr val="bg1"/>
              </a:solidFill>
              <a:latin typeface="Eras Light ITC" panose="020B0402030504020804" pitchFamily="34" charset="0"/>
            </a:endParaRPr>
          </a:p>
        </p:txBody>
      </p:sp>
      <p:sp>
        <p:nvSpPr>
          <p:cNvPr id="73" name="圆角矩形 72"/>
          <p:cNvSpPr/>
          <p:nvPr>
            <p:custDataLst>
              <p:tags r:id="rId1"/>
            </p:custDataLst>
          </p:nvPr>
        </p:nvSpPr>
        <p:spPr>
          <a:xfrm rot="10800000" flipV="1">
            <a:off x="3584374" y="958929"/>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36" tIns="45718" rIns="91436" bIns="45718" numCol="1" spcCol="0" rtlCol="0" fromWordArt="0" anchor="ctr" anchorCtr="0" forceAA="0" compatLnSpc="1">
            <a:noAutofit/>
          </a:bodyPr>
          <a:lstStyle/>
          <a:p>
            <a:pPr lvl="0" algn="ctr">
              <a:buClrTx/>
              <a:buSzTx/>
              <a:buFontTx/>
            </a:pPr>
            <a:r>
              <a:rPr lang="en-US" altLang="zh-CN" sz="3600" dirty="0">
                <a:sym typeface="+mn-ea"/>
              </a:rPr>
              <a:t>1</a:t>
            </a:r>
            <a:endParaRPr lang="en-US" altLang="zh-CN" sz="3600" dirty="0">
              <a:sym typeface="+mn-ea"/>
            </a:endParaRPr>
          </a:p>
        </p:txBody>
      </p:sp>
      <p:sp>
        <p:nvSpPr>
          <p:cNvPr id="74" name="圆角矩形 73"/>
          <p:cNvSpPr/>
          <p:nvPr>
            <p:custDataLst>
              <p:tags r:id="rId2"/>
            </p:custDataLst>
          </p:nvPr>
        </p:nvSpPr>
        <p:spPr>
          <a:xfrm rot="10800000" flipV="1">
            <a:off x="3584374" y="18894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en-US" altLang="zh-CN" sz="3600" dirty="0"/>
          </a:p>
        </p:txBody>
      </p:sp>
      <p:sp>
        <p:nvSpPr>
          <p:cNvPr id="76" name="圆角矩形 75"/>
          <p:cNvSpPr/>
          <p:nvPr>
            <p:custDataLst>
              <p:tags r:id="rId3"/>
            </p:custDataLst>
          </p:nvPr>
        </p:nvSpPr>
        <p:spPr>
          <a:xfrm rot="10800000" flipV="1">
            <a:off x="3571155" y="281973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en-US" altLang="zh-CN" sz="3600" dirty="0"/>
          </a:p>
        </p:txBody>
      </p:sp>
      <p:sp>
        <p:nvSpPr>
          <p:cNvPr id="87" name="文本框 86"/>
          <p:cNvSpPr txBox="1"/>
          <p:nvPr>
            <p:custDataLst>
              <p:tags r:id="rId4"/>
            </p:custDataLst>
          </p:nvPr>
        </p:nvSpPr>
        <p:spPr>
          <a:xfrm>
            <a:off x="4456880" y="910551"/>
            <a:ext cx="362521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Research Background </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9" name="文本框 88"/>
          <p:cNvSpPr txBox="1"/>
          <p:nvPr>
            <p:custDataLst>
              <p:tags r:id="rId5"/>
            </p:custDataLst>
          </p:nvPr>
        </p:nvSpPr>
        <p:spPr>
          <a:xfrm>
            <a:off x="4457065" y="2777490"/>
            <a:ext cx="443738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Effect </a:t>
            </a: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of Video Stabilization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0" name="文本框 89"/>
          <p:cNvSpPr txBox="1"/>
          <p:nvPr>
            <p:custDataLst>
              <p:tags r:id="rId6"/>
            </p:custDataLst>
          </p:nvPr>
        </p:nvSpPr>
        <p:spPr>
          <a:xfrm>
            <a:off x="4457065" y="1844040"/>
            <a:ext cx="3451225" cy="5207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glow rad="63500">
              <a:schemeClr val="accent1">
                <a:satMod val="175000"/>
                <a:alpha val="40000"/>
              </a:schemeClr>
            </a:glow>
          </a:effectLst>
        </p:spPr>
        <p:txBody>
          <a:bodyPr wrap="square" lIns="91436" tIns="45718" rIns="91436" bIns="45718" rtlCol="0">
            <a:spAutoFit/>
          </a:bodyPr>
          <a:lstStyle/>
          <a:p>
            <a:pPr lvl="0" algn="l">
              <a:buClrTx/>
              <a:buSzTx/>
              <a:buFontTx/>
            </a:pPr>
            <a:r>
              <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Related works</a:t>
            </a:r>
            <a:endPar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4" name="圆角矩形 77"/>
          <p:cNvSpPr/>
          <p:nvPr>
            <p:custDataLst>
              <p:tags r:id="rId7"/>
            </p:custDataLst>
          </p:nvPr>
        </p:nvSpPr>
        <p:spPr>
          <a:xfrm rot="10800000" flipV="1">
            <a:off x="3584374" y="375001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25" name="文本框 24"/>
          <p:cNvSpPr txBox="1"/>
          <p:nvPr>
            <p:custDataLst>
              <p:tags r:id="rId8"/>
            </p:custDataLst>
          </p:nvPr>
        </p:nvSpPr>
        <p:spPr>
          <a:xfrm>
            <a:off x="4457700" y="4644351"/>
            <a:ext cx="345122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Experimental Results</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圆角矩形 77"/>
          <p:cNvSpPr/>
          <p:nvPr>
            <p:custDataLst>
              <p:tags r:id="rId9"/>
            </p:custDataLst>
          </p:nvPr>
        </p:nvSpPr>
        <p:spPr>
          <a:xfrm rot="10800000" flipV="1">
            <a:off x="3585009" y="468028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5</a:t>
            </a:r>
            <a:endParaRPr lang="en-US" altLang="zh-CN" sz="3600" dirty="0"/>
          </a:p>
        </p:txBody>
      </p:sp>
      <p:sp>
        <p:nvSpPr>
          <p:cNvPr id="3" name="文本框 2"/>
          <p:cNvSpPr txBox="1"/>
          <p:nvPr>
            <p:custDataLst>
              <p:tags r:id="rId10"/>
            </p:custDataLst>
          </p:nvPr>
        </p:nvSpPr>
        <p:spPr>
          <a:xfrm>
            <a:off x="4457065" y="3710901"/>
            <a:ext cx="324612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Proposed Aglorithm</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custDataLst>
              <p:tags r:id="rId11"/>
            </p:custDataLst>
          </p:nvPr>
        </p:nvSpPr>
        <p:spPr>
          <a:xfrm>
            <a:off x="4457065" y="5577801"/>
            <a:ext cx="188087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Conclusion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圆角矩形 77"/>
          <p:cNvSpPr/>
          <p:nvPr>
            <p:custDataLst>
              <p:tags r:id="rId12"/>
            </p:custDataLst>
          </p:nvPr>
        </p:nvSpPr>
        <p:spPr>
          <a:xfrm rot="10800000" flipV="1">
            <a:off x="3584374" y="56105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6</a:t>
            </a:r>
            <a:endParaRPr lang="en-US" altLang="zh-CN" sz="3600" dirty="0"/>
          </a:p>
        </p:txBody>
      </p:sp>
    </p:spTree>
  </p:cSld>
  <p:clrMapOvr>
    <a:masterClrMapping/>
  </p:clrMapOvr>
  <mc:AlternateContent xmlns:mc="http://schemas.openxmlformats.org/markup-compatibility/2006">
    <mc:Choice xmlns:p14="http://schemas.microsoft.com/office/powerpoint/2010/main" Requires="p14">
      <p:transition spd="slow" p14:dur="1600" advTm="3030">
        <p14:conveyor dir="l"/>
      </p:transition>
    </mc:Choice>
    <mc:Fallback>
      <p:transition spd="slow" advTm="303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605155"/>
            <a:ext cx="10671810" cy="424815"/>
          </a:xfrm>
        </p:spPr>
        <p:txBody>
          <a:bodyPr/>
          <a:lstStyle/>
          <a:p>
            <a:r>
              <a:rPr lang="en-US" altLang="zh-CN">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2.1 Related Works-</a:t>
            </a:r>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Video PRNU extraction and matching</a:t>
            </a:r>
            <a:endPar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mc:AlternateContent xmlns:mc="http://schemas.openxmlformats.org/markup-compatibility/2006">
        <mc:Choice xmlns:a14="http://schemas.microsoft.com/office/drawing/2010/main" Requires="a14">
          <p:sp>
            <p:nvSpPr>
              <p:cNvPr id="27" name="文本框 26"/>
              <p:cNvSpPr txBox="1"/>
              <p:nvPr/>
            </p:nvSpPr>
            <p:spPr>
              <a:xfrm>
                <a:off x="1084449" y="1478675"/>
                <a:ext cx="10506189" cy="5169260"/>
              </a:xfrm>
              <a:prstGeom prst="rect">
                <a:avLst/>
              </a:prstGeom>
              <a:noFill/>
            </p:spPr>
            <p:txBody>
              <a:bodyPr wrap="square" lIns="0" tIns="0" rIns="0" bIns="0" rtlCol="0">
                <a:noAutofit/>
              </a:bodyPr>
              <a:lstStyle/>
              <a:p>
                <a:pPr>
                  <a:lnSpc>
                    <a:spcPct val="150000"/>
                  </a:lnSpc>
                </a:pPr>
                <a:r>
                  <a:rPr lang="en-US" altLang="zh-CN" sz="2000" b="1" spc="100" dirty="0">
                    <a:solidFill>
                      <a:schemeClr val="accent1"/>
                    </a:solidFill>
                    <a:latin typeface="Times New Roman" panose="02020603050405020304" pitchFamily="18" charset="0"/>
                    <a:ea typeface="OPPOSans B" panose="00020600040101010101" pitchFamily="18" charset="-122"/>
                    <a:cs typeface="Times New Roman" panose="02020603050405020304" pitchFamily="18" charset="0"/>
                  </a:rPr>
                  <a:t>PRNU Extraction</a:t>
                </a:r>
                <a:endParaRPr lang="en-US" altLang="zh-CN" sz="2000" b="1" spc="100" dirty="0">
                  <a:solidFill>
                    <a:schemeClr val="accent1"/>
                  </a:solidFill>
                  <a:latin typeface="Times New Roman" panose="02020603050405020304" pitchFamily="18" charset="0"/>
                  <a:ea typeface="OPPOSans B" panose="00020600040101010101" pitchFamily="18" charset="-122"/>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sz="2000" b="1" i="1" spc="100" dirty="0">
                          <a:solidFill>
                            <a:schemeClr val="tx1"/>
                          </a:solidFill>
                          <a:latin typeface="Cambria Math" panose="02040503050406030204" charset="0"/>
                          <a:ea typeface="OPPOSans B" panose="00020600040101010101" pitchFamily="18" charset="-122"/>
                          <a:cs typeface="Cambria Math" panose="02040503050406030204" charset="0"/>
                        </a:rPr>
                        <m:t>𝑾</m:t>
                      </m:r>
                      <m:r>
                        <a:rPr lang="en-US" altLang="zh-CN" sz="2000" b="1" i="1" spc="100" dirty="0">
                          <a:solidFill>
                            <a:schemeClr val="tx1"/>
                          </a:solidFill>
                          <a:latin typeface="Cambria Math" panose="02040503050406030204" charset="0"/>
                          <a:ea typeface="OPPOSans B" panose="00020600040101010101" pitchFamily="18" charset="-122"/>
                          <a:cs typeface="Cambria Math" panose="02040503050406030204" charset="0"/>
                        </a:rPr>
                        <m:t>=</m:t>
                      </m:r>
                      <m:r>
                        <a:rPr lang="en-US" altLang="zh-CN" sz="2000" b="1" i="1" spc="100" dirty="0">
                          <a:solidFill>
                            <a:schemeClr val="tx1"/>
                          </a:solidFill>
                          <a:latin typeface="Cambria Math" panose="02040503050406030204" charset="0"/>
                          <a:ea typeface="OPPOSans B" panose="00020600040101010101" pitchFamily="18" charset="-122"/>
                          <a:cs typeface="Cambria Math" panose="02040503050406030204" charset="0"/>
                        </a:rPr>
                        <m:t>𝑭</m:t>
                      </m:r>
                      <m:r>
                        <a:rPr lang="en-US" altLang="zh-CN" sz="2000" b="1" i="1" spc="100" dirty="0">
                          <a:solidFill>
                            <a:schemeClr val="tx1"/>
                          </a:solidFill>
                          <a:latin typeface="Cambria Math" panose="02040503050406030204" charset="0"/>
                          <a:ea typeface="OPPOSans B" panose="00020600040101010101" pitchFamily="18" charset="-122"/>
                          <a:cs typeface="Cambria Math" panose="02040503050406030204" charset="0"/>
                        </a:rPr>
                        <m:t>−</m:t>
                      </m:r>
                      <m:r>
                        <a:rPr lang="en-US" altLang="zh-CN" sz="2000" b="1" i="1" spc="100" dirty="0">
                          <a:solidFill>
                            <a:schemeClr val="tx1"/>
                          </a:solidFill>
                          <a:latin typeface="Cambria Math" panose="02040503050406030204" charset="0"/>
                          <a:ea typeface="OPPOSans B" panose="00020600040101010101" pitchFamily="18" charset="-122"/>
                          <a:cs typeface="Cambria Math" panose="02040503050406030204" charset="0"/>
                        </a:rPr>
                        <m:t>𝒇</m:t>
                      </m:r>
                      <m:r>
                        <a:rPr lang="en-US" altLang="zh-CN" sz="2000" b="1" i="1" spc="100" dirty="0">
                          <a:solidFill>
                            <a:schemeClr val="tx1"/>
                          </a:solidFill>
                          <a:latin typeface="Cambria Math" panose="02040503050406030204" charset="0"/>
                          <a:ea typeface="OPPOSans B" panose="00020600040101010101" pitchFamily="18" charset="-122"/>
                          <a:cs typeface="Cambria Math" panose="02040503050406030204" charset="0"/>
                        </a:rPr>
                        <m:t>(</m:t>
                      </m:r>
                      <m:r>
                        <a:rPr lang="en-US" altLang="zh-CN" sz="2000" b="1" i="1" spc="100" dirty="0">
                          <a:solidFill>
                            <a:schemeClr val="tx1"/>
                          </a:solidFill>
                          <a:latin typeface="Cambria Math" panose="02040503050406030204" charset="0"/>
                          <a:ea typeface="OPPOSans B" panose="00020600040101010101" pitchFamily="18" charset="-122"/>
                          <a:cs typeface="Cambria Math" panose="02040503050406030204" charset="0"/>
                        </a:rPr>
                        <m:t>𝑭</m:t>
                      </m:r>
                      <m:r>
                        <a:rPr lang="en-US" altLang="zh-CN" sz="2000" b="1" i="1" spc="100" dirty="0">
                          <a:solidFill>
                            <a:schemeClr val="tx1"/>
                          </a:solidFill>
                          <a:latin typeface="Cambria Math" panose="02040503050406030204" charset="0"/>
                          <a:ea typeface="OPPOSans B" panose="00020600040101010101" pitchFamily="18" charset="-122"/>
                          <a:cs typeface="Cambria Math" panose="02040503050406030204" charset="0"/>
                        </a:rPr>
                        <m:t>)</m:t>
                      </m:r>
                    </m:oMath>
                  </m:oMathPara>
                </a14:m>
                <a:endParaRPr lang="en-US" altLang="zh-CN" sz="2000" b="1" i="1" spc="100" dirty="0">
                  <a:solidFill>
                    <a:schemeClr val="accent1"/>
                  </a:solidFill>
                  <a:latin typeface="Cambria Math" panose="02040503050406030204" charset="0"/>
                  <a:ea typeface="OPPOSans B" panose="00020600040101010101" pitchFamily="18" charset="-122"/>
                  <a:cs typeface="Cambria Math" panose="02040503050406030204" charset="0"/>
                </a:endParaRPr>
              </a:p>
              <a:p>
                <a:pPr>
                  <a:lnSpc>
                    <a:spcPct val="150000"/>
                  </a:lnSpc>
                </a:pPr>
                <a:endParaRPr lang="en-US" altLang="zh-CN" sz="2000" b="1" spc="100" dirty="0">
                  <a:solidFill>
                    <a:schemeClr val="accent1"/>
                  </a:solidFill>
                  <a:latin typeface="Times New Roman" panose="02020603050405020304" pitchFamily="18" charset="0"/>
                  <a:ea typeface="OPPOSans B" panose="00020600040101010101" pitchFamily="18" charset="-122"/>
                  <a:cs typeface="Times New Roman" panose="02020603050405020304" pitchFamily="18" charset="0"/>
                </a:endParaRPr>
              </a:p>
              <a:p>
                <a:pPr algn="l">
                  <a:lnSpc>
                    <a:spcPct val="150000"/>
                  </a:lnSpc>
                  <a:buClrTx/>
                  <a:buSzTx/>
                  <a:buFontTx/>
                </a:pPr>
                <a:r>
                  <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             where K is the PRNU we want to estimate. </a:t>
                </a:r>
                <a:endPar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b="1" spc="100" dirty="0">
                  <a:solidFill>
                    <a:schemeClr val="accent1"/>
                  </a:solidFill>
                  <a:latin typeface="Times New Roman" panose="02020603050405020304" pitchFamily="18" charset="0"/>
                  <a:ea typeface="OPPOSans B" panose="00020600040101010101" pitchFamily="18" charset="-122"/>
                  <a:cs typeface="Times New Roman" panose="02020603050405020304" pitchFamily="18" charset="0"/>
                </a:endParaRPr>
              </a:p>
              <a:p>
                <a:pPr>
                  <a:lnSpc>
                    <a:spcPct val="150000"/>
                  </a:lnSpc>
                </a:pPr>
                <a:r>
                  <a:rPr lang="en-US" altLang="zh-CN" sz="2000" b="1" spc="100" dirty="0">
                    <a:solidFill>
                      <a:schemeClr val="accent1"/>
                    </a:solidFill>
                    <a:latin typeface="Times New Roman" panose="02020603050405020304" pitchFamily="18" charset="0"/>
                    <a:ea typeface="OPPOSans B" panose="00020600040101010101" pitchFamily="18" charset="-122"/>
                    <a:cs typeface="Times New Roman" panose="02020603050405020304" pitchFamily="18" charset="0"/>
                  </a:rPr>
                  <a:t>PRNU Matching</a:t>
                </a:r>
                <a:endParaRPr lang="en-US" altLang="zh-CN" sz="2000" b="1" spc="100" dirty="0">
                  <a:solidFill>
                    <a:schemeClr val="accent1"/>
                  </a:solidFill>
                  <a:latin typeface="Times New Roman" panose="02020603050405020304" pitchFamily="18" charset="0"/>
                  <a:ea typeface="OPPOSans B" panose="00020600040101010101" pitchFamily="18" charset="-122"/>
                  <a:cs typeface="Times New Roman" panose="02020603050405020304" pitchFamily="18" charset="0"/>
                </a:endParaRPr>
              </a:p>
              <a:p>
                <a:pPr>
                  <a:lnSpc>
                    <a:spcPct val="150000"/>
                  </a:lnSpc>
                </a:pPr>
                <a:r>
                  <a:rPr lang="zh-CN" altLang="en-US"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PRNU-based CDI checks the similarity between a reference and the given test</a:t>
                </a:r>
                <a:endPar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We can employ normalized cross-correlation (NCC for short) </a:t>
                </a:r>
                <a:endPar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27" name="文本框 26"/>
              <p:cNvSpPr txBox="1">
                <a:spLocks noRot="1" noChangeAspect="1" noMove="1" noResize="1" noEditPoints="1" noAdjustHandles="1" noChangeArrowheads="1" noChangeShapeType="1" noTextEdit="1"/>
              </p:cNvSpPr>
              <p:nvPr/>
            </p:nvSpPr>
            <p:spPr>
              <a:xfrm>
                <a:off x="1084449" y="1478675"/>
                <a:ext cx="10506189" cy="5169260"/>
              </a:xfrm>
              <a:prstGeom prst="rect">
                <a:avLst/>
              </a:prstGeom>
              <a:blipFill rotWithShape="1">
                <a:blip r:embed="rId1"/>
                <a:stretch>
                  <a:fillRect l="-5" t="-8" r="6" b="2"/>
                </a:stretch>
              </a:blipFill>
            </p:spPr>
            <p:txBody>
              <a:bodyPr/>
              <a:lstStyle/>
              <a:p>
                <a:r>
                  <a:rPr lang="zh-CN" altLang="en-US">
                    <a:noFill/>
                  </a:rPr>
                  <a:t> </a:t>
                </a:r>
              </a:p>
            </p:txBody>
          </p:sp>
        </mc:Fallback>
      </mc:AlternateContent>
      <p:graphicFrame>
        <p:nvGraphicFramePr>
          <p:cNvPr id="5" name="对象 4">
            <a:hlinkClick r:id="" action="ppaction://ole?verb="/>
          </p:cNvPr>
          <p:cNvGraphicFramePr>
            <a:graphicFrameLocks noChangeAspect="1"/>
          </p:cNvGraphicFramePr>
          <p:nvPr/>
        </p:nvGraphicFramePr>
        <p:xfrm>
          <a:off x="5454650" y="2444750"/>
          <a:ext cx="2710180" cy="402590"/>
        </p:xfrm>
        <a:graphic>
          <a:graphicData uri="http://schemas.openxmlformats.org/presentationml/2006/ole">
            <mc:AlternateContent xmlns:mc="http://schemas.openxmlformats.org/markup-compatibility/2006">
              <mc:Choice xmlns:v="urn:schemas-microsoft-com:vml" Requires="v">
                <p:oleObj spid="_x0000_s1025" name="" r:id="rId2" imgW="1282700" imgH="190500" progId="Equation.KSEE3">
                  <p:embed/>
                </p:oleObj>
              </mc:Choice>
              <mc:Fallback>
                <p:oleObj name="" r:id="rId2" imgW="1282700" imgH="190500" progId="Equation.KSEE3">
                  <p:embed/>
                  <p:pic>
                    <p:nvPicPr>
                      <p:cNvPr id="0" name="图片 1024"/>
                      <p:cNvPicPr/>
                      <p:nvPr/>
                    </p:nvPicPr>
                    <p:blipFill>
                      <a:blip r:embed="rId3"/>
                      <a:stretch>
                        <a:fillRect/>
                      </a:stretch>
                    </p:blipFill>
                    <p:spPr>
                      <a:xfrm>
                        <a:off x="5454650" y="2444750"/>
                        <a:ext cx="2710180" cy="402590"/>
                      </a:xfrm>
                      <a:prstGeom prst="rect">
                        <a:avLst/>
                      </a:prstGeom>
                    </p:spPr>
                  </p:pic>
                </p:oleObj>
              </mc:Fallback>
            </mc:AlternateContent>
          </a:graphicData>
        </a:graphic>
      </p:graphicFrame>
      <p:pic>
        <p:nvPicPr>
          <p:cNvPr id="6" name="图片 5"/>
          <p:cNvPicPr>
            <a:picLocks noChangeAspect="1"/>
          </p:cNvPicPr>
          <p:nvPr/>
        </p:nvPicPr>
        <p:blipFill>
          <a:blip r:embed="rId4"/>
          <a:stretch>
            <a:fillRect/>
          </a:stretch>
        </p:blipFill>
        <p:spPr>
          <a:xfrm>
            <a:off x="3626485" y="5284470"/>
            <a:ext cx="6042660" cy="101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10"/>
    </mc:Choice>
    <mc:Fallback>
      <p:transition spd="slow" advTm="17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605155"/>
            <a:ext cx="10671810" cy="424815"/>
          </a:xfrm>
        </p:spPr>
        <p:txBody>
          <a:bodyPr/>
          <a:lstStyle/>
          <a:p>
            <a:r>
              <a:rPr lang="en-US" altLang="zh-CN">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2.2 Related Works-</a:t>
            </a:r>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Video Stabilization</a:t>
            </a:r>
            <a:endPar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27" name="文本框 26"/>
          <p:cNvSpPr txBox="1"/>
          <p:nvPr/>
        </p:nvSpPr>
        <p:spPr>
          <a:xfrm>
            <a:off x="660400" y="1353185"/>
            <a:ext cx="10930255" cy="1032510"/>
          </a:xfrm>
          <a:prstGeom prst="rect">
            <a:avLst/>
          </a:prstGeom>
          <a:noFill/>
        </p:spPr>
        <p:txBody>
          <a:bodyPr wrap="square" lIns="0" tIns="0" rIns="0" bIns="0" rtlCol="0">
            <a:noAutofit/>
          </a:bodyPr>
          <a:lstStyle/>
          <a:p>
            <a:pPr>
              <a:lnSpc>
                <a:spcPct val="150000"/>
              </a:lnSpc>
            </a:pPr>
            <a:r>
              <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rPr>
              <a:t>There is an implied condition to use NCC or PCE to obtain an estimate of  PRNU, i.e., all the images and frames involved should be aligned with each other.</a:t>
            </a:r>
            <a:endPar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20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5803265" y="2385695"/>
            <a:ext cx="5608955" cy="4359275"/>
          </a:xfrm>
          <a:prstGeom prst="rect">
            <a:avLst/>
          </a:prstGeom>
        </p:spPr>
      </p:pic>
      <p:sp>
        <p:nvSpPr>
          <p:cNvPr id="5" name="文本框 4"/>
          <p:cNvSpPr txBox="1"/>
          <p:nvPr/>
        </p:nvSpPr>
        <p:spPr>
          <a:xfrm>
            <a:off x="579120" y="3234690"/>
            <a:ext cx="5224145" cy="2833370"/>
          </a:xfrm>
          <a:prstGeom prst="rect">
            <a:avLst/>
          </a:prstGeom>
          <a:noFill/>
        </p:spPr>
        <p:txBody>
          <a:bodyPr wrap="square" rtlCol="0" anchor="t">
            <a:noAutofit/>
          </a:bodyPr>
          <a:p>
            <a:r>
              <a:rPr lang="en-US" altLang="zh-CN" sz="24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Each video frame is reversely transformed according to the sensor-recorded information. Because the shakiness of the camera varies with time, each frame undergoes different global or local geometric transformations</a:t>
            </a:r>
            <a:endParaRPr lang="en-US" altLang="zh-CN" sz="2400" dirty="0">
              <a:solidFill>
                <a:schemeClr val="tx1">
                  <a:lumMod val="65000"/>
                  <a:lumOff val="35000"/>
                </a:schemeClr>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710"/>
    </mc:Choice>
    <mc:Fallback>
      <p:transition spd="slow" advTm="17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398" y="605269"/>
            <a:ext cx="11103233" cy="424732"/>
          </a:xfrm>
        </p:spPr>
        <p:txBody>
          <a:bodyPr/>
          <a:lstStyle/>
          <a:p>
            <a:r>
              <a:rPr lang="en-US" altLang="zh-CN"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rPr>
              <a:t>2.3 Summing PRNU Up Cannot Obtain Good Result </a:t>
            </a:r>
            <a:br>
              <a:rPr lang="en-US" altLang="zh-CN" sz="3200" dirty="0">
                <a:solidFill>
                  <a:schemeClr val="accent1"/>
                </a:solidFill>
                <a:ea typeface="OPPOSans B" panose="00020600040101010101" pitchFamily="18" charset="-122"/>
              </a:rPr>
            </a:br>
            <a:endParaRPr lang="zh-CN" altLang="en-US" dirty="0">
              <a:latin typeface="OPPOSans B" panose="00020600040101010101" pitchFamily="18" charset="-122"/>
              <a:ea typeface="OPPOSans B" panose="00020600040101010101" pitchFamily="18" charset="-122"/>
              <a:cs typeface="OPPOSans B" panose="00020600040101010101" pitchFamily="18" charset="-122"/>
              <a:sym typeface="OPPOSans B" panose="00020600040101010101" pitchFamily="18" charset="-122"/>
            </a:endParaRPr>
          </a:p>
        </p:txBody>
      </p:sp>
      <p:sp>
        <p:nvSpPr>
          <p:cNvPr id="47" name="文本框 46"/>
          <p:cNvSpPr txBox="1"/>
          <p:nvPr/>
        </p:nvSpPr>
        <p:spPr>
          <a:xfrm>
            <a:off x="1286069" y="1596117"/>
            <a:ext cx="9829599" cy="1014730"/>
          </a:xfrm>
          <a:prstGeom prst="rect">
            <a:avLst/>
          </a:prstGeom>
          <a:noFill/>
          <a:ln>
            <a:solidFill>
              <a:schemeClr val="accent1"/>
            </a:solidFill>
          </a:ln>
        </p:spPr>
        <p:txBody>
          <a:bodyPr wrap="square" rtlCol="0">
            <a:spAutoFit/>
          </a:bodyPr>
          <a:lstStyle/>
          <a:p>
            <a:pPr>
              <a:lnSpc>
                <a:spcPct val="150000"/>
              </a:lnSpc>
            </a:pPr>
            <a:r>
              <a:rPr lang="en-US" altLang="zh-CN" sz="2000" dirty="0">
                <a:latin typeface="Taffy" charset="0"/>
                <a:ea typeface="宋体" panose="02010600030101010101" pitchFamily="2" charset="-122"/>
                <a:cs typeface="Taffy" charset="0"/>
              </a:rPr>
              <a:t>Theorem 1. The expectation of PRNU directly extracted from a stabilized video is a linear combination of PRNU each of which is a geometrical transformation from K(F</a:t>
            </a:r>
            <a:r>
              <a:rPr lang="en-US" altLang="zh-CN" sz="1200" dirty="0">
                <a:latin typeface="Taffy" charset="0"/>
                <a:ea typeface="宋体" panose="02010600030101010101" pitchFamily="2" charset="-122"/>
                <a:cs typeface="Taffy" charset="0"/>
              </a:rPr>
              <a:t>0</a:t>
            </a:r>
            <a:r>
              <a:rPr lang="en-US" altLang="zh-CN" sz="2000" dirty="0">
                <a:latin typeface="Taffy" charset="0"/>
                <a:ea typeface="宋体" panose="02010600030101010101" pitchFamily="2" charset="-122"/>
                <a:cs typeface="Taffy" charset="0"/>
              </a:rPr>
              <a:t>)</a:t>
            </a:r>
            <a:endParaRPr lang="en-US" altLang="zh-CN" sz="2000" dirty="0">
              <a:latin typeface="Taffy" charset="0"/>
              <a:ea typeface="宋体" panose="02010600030101010101" pitchFamily="2" charset="-122"/>
              <a:cs typeface="Taffy" charset="0"/>
            </a:endParaRPr>
          </a:p>
        </p:txBody>
      </p:sp>
      <p:sp>
        <p:nvSpPr>
          <p:cNvPr id="3" name="文本框 2"/>
          <p:cNvSpPr txBox="1"/>
          <p:nvPr/>
        </p:nvSpPr>
        <p:spPr>
          <a:xfrm>
            <a:off x="1285875" y="2825115"/>
            <a:ext cx="9829165" cy="3751580"/>
          </a:xfrm>
          <a:prstGeom prst="rect">
            <a:avLst/>
          </a:prstGeom>
          <a:noFill/>
        </p:spPr>
        <p:txBody>
          <a:bodyPr wrap="square" rtlCol="0">
            <a:noAutofit/>
          </a:bodyPr>
          <a:p>
            <a:pPr marL="342900" indent="-342900" algn="l">
              <a:lnSpc>
                <a:spcPct val="150000"/>
              </a:lnSpc>
              <a:buClrTx/>
              <a:buSzTx/>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The PRNU extracted from a sequence of frames K(F) is a linear combination depending on the probability distribution of geometrical transformations performed on the frames</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l">
              <a:lnSpc>
                <a:spcPct val="150000"/>
              </a:lnSpc>
              <a:buClrTx/>
              <a:buSzTx/>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We cannot guarantee a reliable result of video CDI by matching the reference and the test PRNU unless they both are extracted from video sequences long enough to incorporate a sufficient quantity of identical geometrical transformations</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l">
              <a:lnSpc>
                <a:spcPct val="150000"/>
              </a:lnSpc>
              <a:buClrTx/>
              <a:buSzTx/>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Given the difficulty of estimating the distribution of geometrical transformations, accurately predicting the requisite number of frames for obtaining a dependable PRNU is a challenging task</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8516"/>
    </mc:Choice>
    <mc:Fallback>
      <p:transition spd="slow" advTm="85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a:xfrm>
            <a:off x="3189360" y="455639"/>
            <a:ext cx="0" cy="5643645"/>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rot="5400000">
            <a:off x="-2741856" y="2736809"/>
            <a:ext cx="6818603" cy="134499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nvGrpSpPr>
          <p:cNvPr id="15" name="组 14"/>
          <p:cNvGrpSpPr/>
          <p:nvPr/>
        </p:nvGrpSpPr>
        <p:grpSpPr>
          <a:xfrm>
            <a:off x="-22301" y="6654791"/>
            <a:ext cx="1271471" cy="203211"/>
            <a:chOff x="-22302" y="6654791"/>
            <a:chExt cx="1271471" cy="203210"/>
          </a:xfrm>
        </p:grpSpPr>
        <p:sp>
          <p:nvSpPr>
            <p:cNvPr id="9" name="圆角矩形 8"/>
            <p:cNvSpPr/>
            <p:nvPr/>
          </p:nvSpPr>
          <p:spPr>
            <a:xfrm flipV="1">
              <a:off x="240276"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flipV="1">
              <a:off x="-2230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flipV="1">
              <a:off x="755838" y="6654791"/>
              <a:ext cx="224807" cy="203210"/>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flipV="1">
              <a:off x="493260"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1024362" y="6654791"/>
              <a:ext cx="224807" cy="203210"/>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13075" y="245328"/>
            <a:ext cx="1031043" cy="4519883"/>
          </a:xfrm>
          <a:prstGeom prst="rect">
            <a:avLst/>
          </a:prstGeom>
          <a:noFill/>
        </p:spPr>
        <p:txBody>
          <a:bodyPr vert="eaVert" wrap="square" lIns="91436" tIns="45718" rIns="91436" bIns="45718" rtlCol="0">
            <a:spAutoFit/>
          </a:bodyPr>
          <a:lstStyle/>
          <a:p>
            <a:r>
              <a:rPr lang="en-US" altLang="zh-CN" sz="5500" dirty="0">
                <a:solidFill>
                  <a:schemeClr val="bg1"/>
                </a:solidFill>
                <a:latin typeface="Eras Light ITC" panose="020B0402030504020804" pitchFamily="34" charset="0"/>
              </a:rPr>
              <a:t>CONTENTS</a:t>
            </a:r>
            <a:endParaRPr lang="zh-CN" altLang="en-US" sz="5500" dirty="0">
              <a:solidFill>
                <a:schemeClr val="bg1"/>
              </a:solidFill>
              <a:latin typeface="Eras Light ITC" panose="020B0402030504020804" pitchFamily="34" charset="0"/>
            </a:endParaRPr>
          </a:p>
        </p:txBody>
      </p:sp>
      <p:sp>
        <p:nvSpPr>
          <p:cNvPr id="73" name="圆角矩形 72"/>
          <p:cNvSpPr/>
          <p:nvPr>
            <p:custDataLst>
              <p:tags r:id="rId1"/>
            </p:custDataLst>
          </p:nvPr>
        </p:nvSpPr>
        <p:spPr>
          <a:xfrm rot="10800000" flipV="1">
            <a:off x="3595804" y="958929"/>
            <a:ext cx="484287" cy="49111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36" tIns="45718" rIns="91436" bIns="45718" numCol="1" spcCol="0" rtlCol="0" fromWordArt="0" anchor="ctr" anchorCtr="0" forceAA="0" compatLnSpc="1">
            <a:noAutofit/>
          </a:bodyPr>
          <a:lstStyle/>
          <a:p>
            <a:pPr lvl="0" algn="ctr">
              <a:buClrTx/>
              <a:buSzTx/>
              <a:buFontTx/>
            </a:pPr>
            <a:r>
              <a:rPr lang="en-US" altLang="zh-CN" sz="3600" dirty="0">
                <a:sym typeface="+mn-ea"/>
              </a:rPr>
              <a:t>1</a:t>
            </a:r>
            <a:endParaRPr lang="en-US" altLang="zh-CN" sz="3600" dirty="0">
              <a:sym typeface="+mn-ea"/>
            </a:endParaRPr>
          </a:p>
        </p:txBody>
      </p:sp>
      <p:sp>
        <p:nvSpPr>
          <p:cNvPr id="74" name="圆角矩形 73"/>
          <p:cNvSpPr/>
          <p:nvPr>
            <p:custDataLst>
              <p:tags r:id="rId2"/>
            </p:custDataLst>
          </p:nvPr>
        </p:nvSpPr>
        <p:spPr>
          <a:xfrm rot="10800000" flipV="1">
            <a:off x="3595804" y="18894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en-US" altLang="zh-CN" sz="3600" dirty="0"/>
          </a:p>
        </p:txBody>
      </p:sp>
      <p:sp>
        <p:nvSpPr>
          <p:cNvPr id="76" name="圆角矩形 75"/>
          <p:cNvSpPr/>
          <p:nvPr>
            <p:custDataLst>
              <p:tags r:id="rId3"/>
            </p:custDataLst>
          </p:nvPr>
        </p:nvSpPr>
        <p:spPr>
          <a:xfrm rot="10800000" flipV="1">
            <a:off x="3582585" y="281973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en-US" altLang="zh-CN" sz="3600" dirty="0"/>
          </a:p>
        </p:txBody>
      </p:sp>
      <p:sp>
        <p:nvSpPr>
          <p:cNvPr id="87" name="文本框 86"/>
          <p:cNvSpPr txBox="1"/>
          <p:nvPr>
            <p:custDataLst>
              <p:tags r:id="rId4"/>
            </p:custDataLst>
          </p:nvPr>
        </p:nvSpPr>
        <p:spPr>
          <a:xfrm>
            <a:off x="4468310" y="910551"/>
            <a:ext cx="362521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Research Background </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9" name="文本框 88"/>
          <p:cNvSpPr txBox="1"/>
          <p:nvPr>
            <p:custDataLst>
              <p:tags r:id="rId5"/>
            </p:custDataLst>
          </p:nvPr>
        </p:nvSpPr>
        <p:spPr>
          <a:xfrm>
            <a:off x="4551680" y="2811780"/>
            <a:ext cx="5305425" cy="5207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glow rad="63500">
              <a:schemeClr val="accent1">
                <a:satMod val="175000"/>
                <a:alpha val="40000"/>
              </a:schemeClr>
            </a:glow>
          </a:effectLst>
        </p:spPr>
        <p:txBody>
          <a:bodyPr wrap="square" lIns="91436" tIns="45718" rIns="91436" bIns="45718" rtlCol="0">
            <a:spAutoFit/>
          </a:bodyPr>
          <a:lstStyle/>
          <a:p>
            <a:pPr lvl="0" algn="l">
              <a:buClrTx/>
              <a:buSzTx/>
              <a:buFontTx/>
            </a:pPr>
            <a:r>
              <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Effect </a:t>
            </a:r>
            <a:r>
              <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of Video Stabilization</a:t>
            </a:r>
            <a:endParaRPr lang="en-US" altLang="zh-CN" sz="28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0" name="文本框 89"/>
          <p:cNvSpPr txBox="1"/>
          <p:nvPr>
            <p:custDataLst>
              <p:tags r:id="rId6"/>
            </p:custDataLst>
          </p:nvPr>
        </p:nvSpPr>
        <p:spPr>
          <a:xfrm>
            <a:off x="4468310" y="1844001"/>
            <a:ext cx="2226945" cy="520700"/>
          </a:xfrm>
          <a:prstGeom prst="rect">
            <a:avLst/>
          </a:prstGeom>
          <a:noFill/>
        </p:spPr>
        <p:txBody>
          <a:bodyPr wrap="none" lIns="91436" tIns="45718" rIns="91436" bIns="45718" rtlCol="0">
            <a:spAutoFit/>
          </a:bodyPr>
          <a:lstStyle/>
          <a:p>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Related works</a:t>
            </a:r>
            <a:endParaRPr lang="zh-CN" altLang="en-US"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圆角矩形 77"/>
          <p:cNvSpPr/>
          <p:nvPr>
            <p:custDataLst>
              <p:tags r:id="rId7"/>
            </p:custDataLst>
          </p:nvPr>
        </p:nvSpPr>
        <p:spPr>
          <a:xfrm rot="10800000" flipV="1">
            <a:off x="3595804" y="375001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en-US" altLang="zh-CN" sz="3600" dirty="0"/>
          </a:p>
        </p:txBody>
      </p:sp>
      <p:sp>
        <p:nvSpPr>
          <p:cNvPr id="25" name="文本框 24"/>
          <p:cNvSpPr txBox="1"/>
          <p:nvPr>
            <p:custDataLst>
              <p:tags r:id="rId8"/>
            </p:custDataLst>
          </p:nvPr>
        </p:nvSpPr>
        <p:spPr>
          <a:xfrm>
            <a:off x="4469130" y="4644351"/>
            <a:ext cx="3451225"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Experimental Results</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圆角矩形 77"/>
          <p:cNvSpPr/>
          <p:nvPr>
            <p:custDataLst>
              <p:tags r:id="rId9"/>
            </p:custDataLst>
          </p:nvPr>
        </p:nvSpPr>
        <p:spPr>
          <a:xfrm rot="10800000" flipV="1">
            <a:off x="3596439" y="4680289"/>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5</a:t>
            </a:r>
            <a:endParaRPr lang="en-US" altLang="zh-CN" sz="3600" dirty="0"/>
          </a:p>
        </p:txBody>
      </p:sp>
      <p:sp>
        <p:nvSpPr>
          <p:cNvPr id="3" name="文本框 2"/>
          <p:cNvSpPr txBox="1"/>
          <p:nvPr>
            <p:custDataLst>
              <p:tags r:id="rId10"/>
            </p:custDataLst>
          </p:nvPr>
        </p:nvSpPr>
        <p:spPr>
          <a:xfrm>
            <a:off x="4468495" y="3710901"/>
            <a:ext cx="324612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Proposed Aglorithm</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custDataLst>
              <p:tags r:id="rId11"/>
            </p:custDataLst>
          </p:nvPr>
        </p:nvSpPr>
        <p:spPr>
          <a:xfrm>
            <a:off x="4468495" y="5577801"/>
            <a:ext cx="1880870" cy="520700"/>
          </a:xfrm>
          <a:prstGeom prst="rect">
            <a:avLst/>
          </a:prstGeom>
          <a:noFill/>
        </p:spPr>
        <p:txBody>
          <a:bodyPr wrap="none" lIns="91436" tIns="45718" rIns="91436" bIns="45718" rtlCol="0">
            <a:spAutoFit/>
          </a:bodyPr>
          <a:lstStyle/>
          <a:p>
            <a:pPr lvl="0" algn="l">
              <a:buClrTx/>
              <a:buSzTx/>
              <a:buFontTx/>
            </a:pPr>
            <a:r>
              <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rPr>
              <a:t>Conclusion</a:t>
            </a:r>
            <a:endParaRPr lang="en-US" altLang="zh-CN" sz="28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圆角矩形 77"/>
          <p:cNvSpPr/>
          <p:nvPr>
            <p:custDataLst>
              <p:tags r:id="rId12"/>
            </p:custDataLst>
          </p:nvPr>
        </p:nvSpPr>
        <p:spPr>
          <a:xfrm rot="10800000" flipV="1">
            <a:off x="3595804" y="5610564"/>
            <a:ext cx="484287" cy="490855"/>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p>
            <a:pPr algn="ctr"/>
            <a:r>
              <a:rPr lang="en-US" altLang="zh-CN" sz="3600" dirty="0"/>
              <a:t>6</a:t>
            </a:r>
            <a:endParaRPr lang="en-US" altLang="zh-CN" sz="3600" dirty="0"/>
          </a:p>
        </p:txBody>
      </p:sp>
    </p:spTree>
  </p:cSld>
  <p:clrMapOvr>
    <a:masterClrMapping/>
  </p:clrMapOvr>
  <mc:AlternateContent xmlns:mc="http://schemas.openxmlformats.org/markup-compatibility/2006">
    <mc:Choice xmlns:p14="http://schemas.microsoft.com/office/powerpoint/2010/main" Requires="p14">
      <p:transition spd="slow" p14:dur="1600" advTm="3030">
        <p14:conveyor dir="l"/>
      </p:transition>
    </mc:Choice>
    <mc:Fallback>
      <p:transition spd="slow" advTm="3030">
        <p:fade/>
      </p:transition>
    </mc:Fallback>
  </mc:AlternateContent>
</p:sld>
</file>

<file path=ppt/tags/tag1.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0.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1.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2.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3.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4.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5.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6.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7.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8.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19.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2.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20.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21.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22.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23.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24.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25.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26.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27.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28.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29.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3.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30.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31.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32.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33.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34.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35.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36.xml><?xml version="1.0" encoding="utf-8"?>
<p:tagLst xmlns:p="http://schemas.openxmlformats.org/presentationml/2006/main">
  <p:tag name="KSO_WM_DIAGRAM_VIRTUALLY_FRAME" val="{&quot;height&quot;:494.4030708661418,&quot;left&quot;:282.0933070866142,&quot;top&quot;:45.59692913385827,&quot;width&quot;:581.4433070866141}"/>
</p:tagLst>
</file>

<file path=ppt/tags/tag37.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38.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39.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40.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1.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2.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3.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4.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5.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6.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7.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8.xml><?xml version="1.0" encoding="utf-8"?>
<p:tagLst xmlns:p="http://schemas.openxmlformats.org/presentationml/2006/main">
  <p:tag name="KSO_WM_DIAGRAM_VIRTUALLY_FRAME" val="{&quot;height&quot;:494.4030708661418,&quot;left&quot;:281.1933070866142,&quot;top&quot;:45.59692913385827,&quot;width&quot;:582.3433070866142}"/>
</p:tagLst>
</file>

<file path=ppt/tags/tag49.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0.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1.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2.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3.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4.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5.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6.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7.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8.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59.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0.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1.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2.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3.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4.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5.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6.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7.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8.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69.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7.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70.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71.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72.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73.xml><?xml version="1.0" encoding="utf-8"?>
<p:tagLst xmlns:p="http://schemas.openxmlformats.org/presentationml/2006/main">
  <p:tag name="commondata" val="eyJoZGlkIjoiNzk2YmI5NWY0YjAzZjk5ZmU4NzY0MzkyY2IwMDgxYjgifQ=="/>
</p:tagLst>
</file>

<file path=ppt/tags/tag8.xml><?xml version="1.0" encoding="utf-8"?>
<p:tagLst xmlns:p="http://schemas.openxmlformats.org/presentationml/2006/main">
  <p:tag name="KSO_WM_DIAGRAM_VIRTUALLY_FRAME" val="{&quot;height&quot;:494.4030708661418,&quot;left&quot;:301.8933070866142,&quot;top&quot;:45.59692913385827,&quot;width&quot;:561.6433070866142}"/>
</p:tagLst>
</file>

<file path=ppt/tags/tag9.xml><?xml version="1.0" encoding="utf-8"?>
<p:tagLst xmlns:p="http://schemas.openxmlformats.org/presentationml/2006/main">
  <p:tag name="KSO_WM_DIAGRAM_VIRTUALLY_FRAME" val="{&quot;height&quot;:494.4030708661418,&quot;left&quot;:301.8933070866142,&quot;top&quot;:45.59692913385827,&quot;width&quot;:561.6433070866142}"/>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44546A"/>
      </a:dk2>
      <a:lt2>
        <a:srgbClr val="E7E6E6"/>
      </a:lt2>
      <a:accent1>
        <a:srgbClr val="B92507"/>
      </a:accent1>
      <a:accent2>
        <a:srgbClr val="0070C0"/>
      </a:accent2>
      <a:accent3>
        <a:srgbClr val="7F7F7F"/>
      </a:accent3>
      <a:accent4>
        <a:srgbClr val="17223B"/>
      </a:accent4>
      <a:accent5>
        <a:srgbClr val="5B9BD5"/>
      </a:accent5>
      <a:accent6>
        <a:srgbClr val="FFFFFF"/>
      </a:accent6>
      <a:hlink>
        <a:srgbClr val="7F7F7F"/>
      </a:hlink>
      <a:folHlink>
        <a:srgbClr val="954F72"/>
      </a:folHlink>
    </a:clrScheme>
    <a:fontScheme name="自定义 1">
      <a:majorFont>
        <a:latin typeface="OPPOSans H"/>
        <a:ea typeface="OPPOSans B"/>
        <a:cs typeface=""/>
      </a:majorFont>
      <a:minorFont>
        <a:latin typeface="OPPOSans R"/>
        <a:ea typeface="阿里巴巴普惠体 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6251</Words>
  <Application>WPS 演示</Application>
  <PresentationFormat>宽屏</PresentationFormat>
  <Paragraphs>261</Paragraphs>
  <Slides>24</Slides>
  <Notes>19</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45" baseType="lpstr">
      <vt:lpstr>Arial</vt:lpstr>
      <vt:lpstr>宋体</vt:lpstr>
      <vt:lpstr>Wingdings</vt:lpstr>
      <vt:lpstr>Times New Roman</vt:lpstr>
      <vt:lpstr>微软雅黑</vt:lpstr>
      <vt:lpstr>Britannic Bold</vt:lpstr>
      <vt:lpstr>Gilroy</vt:lpstr>
      <vt:lpstr>Eras Light ITC</vt:lpstr>
      <vt:lpstr>OPPOSans B</vt:lpstr>
      <vt:lpstr>Cambria Math</vt:lpstr>
      <vt:lpstr>-apple-system</vt:lpstr>
      <vt:lpstr>Taffy</vt:lpstr>
      <vt:lpstr>Wingdings</vt:lpstr>
      <vt:lpstr>OPPOSans R</vt:lpstr>
      <vt:lpstr>Arial Unicode MS</vt:lpstr>
      <vt:lpstr>OPPOSans H</vt:lpstr>
      <vt:lpstr>阿里巴巴普惠体 L</vt:lpstr>
      <vt:lpstr>等线</vt:lpstr>
      <vt:lpstr>Calibri</vt:lpstr>
      <vt:lpstr>Office 主题​​</vt:lpstr>
      <vt:lpstr>Equation.KSEE3</vt:lpstr>
      <vt:lpstr>PowerPoint 演示文稿</vt:lpstr>
      <vt:lpstr>PowerPoint 演示文稿</vt:lpstr>
      <vt:lpstr>1. Background - Motivation</vt:lpstr>
      <vt:lpstr>1. Background - Limitations of Prior Arts</vt:lpstr>
      <vt:lpstr>PowerPoint 演示文稿</vt:lpstr>
      <vt:lpstr>2.1 Related Works-Video PRNU extraction and matching</vt:lpstr>
      <vt:lpstr>2.2 Related Works-Video Stabilization</vt:lpstr>
      <vt:lpstr>2.3 Summing PRNU Up Cannot Obtain Good Result  </vt:lpstr>
      <vt:lpstr>PowerPoint 演示文稿</vt:lpstr>
      <vt:lpstr>3.1 CDI strategies based on PRNU extraction from video </vt:lpstr>
      <vt:lpstr>3.2 Expectation of NCC with strategy I2</vt:lpstr>
      <vt:lpstr>PowerPoint 演示文稿</vt:lpstr>
      <vt:lpstr>4.1 Registration is not a good approach </vt:lpstr>
      <vt:lpstr>4.2 Proposed block-based algorithm</vt:lpstr>
      <vt:lpstr>4.3 Advantage of the proposed algorithm</vt:lpstr>
      <vt:lpstr>PowerPoint 演示文稿</vt:lpstr>
      <vt:lpstr>5.1 Experiments setup</vt:lpstr>
      <vt:lpstr>5.2 Performance of comparison test (move)</vt:lpstr>
      <vt:lpstr>5.2 Performance of comparison test (still)</vt:lpstr>
      <vt:lpstr>5.2 Performance of comparison test (panrot)</vt:lpstr>
      <vt:lpstr>5.3 Performance of running time</vt:lpstr>
      <vt:lpstr>PowerPoint 演示文稿</vt:lpstr>
      <vt:lpstr>6 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Meng Fei</dc:creator>
  <cp:lastModifiedBy>李健</cp:lastModifiedBy>
  <cp:revision>2593</cp:revision>
  <dcterms:created xsi:type="dcterms:W3CDTF">2022-02-18T09:18:00Z</dcterms:created>
  <dcterms:modified xsi:type="dcterms:W3CDTF">2025-04-02T01:42:16Z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23ACF3F7221D4FED8A386EC215FDC636_13</vt:lpwstr>
  </property>
  <property fmtid="{D5CDD505-2E9C-101B-9397-08002B2CF9AE}" pid="3" name="KSOProductBuildVer">
    <vt:lpwstr>2052-12.1.0.20305</vt:lpwstr>
  </property>
</Properties>
</file>